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7" r:id="rId2"/>
    <p:sldId id="258" r:id="rId3"/>
    <p:sldId id="316" r:id="rId4"/>
    <p:sldId id="343" r:id="rId5"/>
    <p:sldId id="347" r:id="rId6"/>
    <p:sldId id="348" r:id="rId7"/>
    <p:sldId id="349" r:id="rId8"/>
    <p:sldId id="319" r:id="rId9"/>
    <p:sldId id="344" r:id="rId10"/>
    <p:sldId id="346" r:id="rId11"/>
    <p:sldId id="340" r:id="rId12"/>
    <p:sldId id="350" r:id="rId13"/>
    <p:sldId id="312" r:id="rId14"/>
    <p:sldId id="323" r:id="rId15"/>
    <p:sldId id="304" r:id="rId16"/>
    <p:sldId id="341" r:id="rId17"/>
    <p:sldId id="309" r:id="rId18"/>
    <p:sldId id="308" r:id="rId19"/>
    <p:sldId id="262" r:id="rId20"/>
    <p:sldId id="264" r:id="rId21"/>
    <p:sldId id="266" r:id="rId22"/>
    <p:sldId id="265" r:id="rId23"/>
    <p:sldId id="267" r:id="rId24"/>
    <p:sldId id="338" r:id="rId25"/>
    <p:sldId id="30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649" autoAdjust="0"/>
  </p:normalViewPr>
  <p:slideViewPr>
    <p:cSldViewPr>
      <p:cViewPr>
        <p:scale>
          <a:sx n="106" d="100"/>
          <a:sy n="106" d="100"/>
        </p:scale>
        <p:origin x="-84" y="-30"/>
      </p:cViewPr>
      <p:guideLst>
        <p:guide orient="horz" pos="2160"/>
        <p:guide pos="2880"/>
      </p:guideLst>
    </p:cSldViewPr>
  </p:slideViewPr>
  <p:outlineViewPr>
    <p:cViewPr>
      <p:scale>
        <a:sx n="33" d="100"/>
        <a:sy n="33" d="100"/>
      </p:scale>
      <p:origin x="19" y="259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AEBE3-E03A-4381-8C7B-79760C1F621E}" type="datetimeFigureOut">
              <a:rPr lang="en-US" smtClean="0"/>
              <a:t>3/26/2014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DF114-955E-4E3F-BAE6-02C724EA0D70}" type="slidenum">
              <a:rPr lang="en-US" smtClean="0"/>
              <a:t>‹#›</a:t>
            </a:fld>
            <a:endParaRPr lang="en-US"/>
          </a:p>
        </p:txBody>
      </p:sp>
    </p:spTree>
    <p:extLst>
      <p:ext uri="{BB962C8B-B14F-4D97-AF65-F5344CB8AC3E}">
        <p14:creationId xmlns:p14="http://schemas.microsoft.com/office/powerpoint/2010/main" val="310524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8 am</a:t>
            </a:r>
            <a:r>
              <a:rPr lang="en-US" baseline="0" dirty="0" smtClean="0"/>
              <a:t> to 4 pm by appointment. Just call and we will be at your service.</a:t>
            </a:r>
          </a:p>
          <a:p>
            <a:endParaRPr lang="en-US" dirty="0"/>
          </a:p>
        </p:txBody>
      </p:sp>
      <p:sp>
        <p:nvSpPr>
          <p:cNvPr id="4" name="Slide Number Placeholder 3"/>
          <p:cNvSpPr>
            <a:spLocks noGrp="1"/>
          </p:cNvSpPr>
          <p:nvPr>
            <p:ph type="sldNum" sz="quarter" idx="10"/>
          </p:nvPr>
        </p:nvSpPr>
        <p:spPr/>
        <p:txBody>
          <a:bodyPr/>
          <a:lstStyle/>
          <a:p>
            <a:fld id="{BF9DF114-955E-4E3F-BAE6-02C724EA0D70}" type="slidenum">
              <a:rPr lang="en-US" smtClean="0"/>
              <a:t>1</a:t>
            </a:fld>
            <a:endParaRPr lang="en-US"/>
          </a:p>
        </p:txBody>
      </p:sp>
    </p:spTree>
    <p:extLst>
      <p:ext uri="{BB962C8B-B14F-4D97-AF65-F5344CB8AC3E}">
        <p14:creationId xmlns:p14="http://schemas.microsoft.com/office/powerpoint/2010/main" val="212847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Tiger Poaching</a:t>
            </a:r>
          </a:p>
          <a:p>
            <a:endParaRPr lang="en-US" dirty="0"/>
          </a:p>
        </p:txBody>
      </p:sp>
      <p:sp>
        <p:nvSpPr>
          <p:cNvPr id="4" name="Slide Number Placeholder 3"/>
          <p:cNvSpPr>
            <a:spLocks noGrp="1"/>
          </p:cNvSpPr>
          <p:nvPr>
            <p:ph type="sldNum" sz="quarter" idx="10"/>
          </p:nvPr>
        </p:nvSpPr>
        <p:spPr/>
        <p:txBody>
          <a:bodyPr/>
          <a:lstStyle/>
          <a:p>
            <a:fld id="{BF9DF114-955E-4E3F-BAE6-02C724EA0D70}" type="slidenum">
              <a:rPr lang="en-US" smtClean="0"/>
              <a:t>7</a:t>
            </a:fld>
            <a:endParaRPr lang="en-US"/>
          </a:p>
        </p:txBody>
      </p:sp>
    </p:spTree>
    <p:extLst>
      <p:ext uri="{BB962C8B-B14F-4D97-AF65-F5344CB8AC3E}">
        <p14:creationId xmlns:p14="http://schemas.microsoft.com/office/powerpoint/2010/main" val="3539032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definition of what is </a:t>
            </a:r>
            <a:r>
              <a:rPr lang="en-US" dirty="0" err="1" smtClean="0"/>
              <a:t>wildife</a:t>
            </a:r>
            <a:endParaRPr lang="en-US" dirty="0"/>
          </a:p>
        </p:txBody>
      </p:sp>
      <p:sp>
        <p:nvSpPr>
          <p:cNvPr id="4" name="Slide Number Placeholder 3"/>
          <p:cNvSpPr>
            <a:spLocks noGrp="1"/>
          </p:cNvSpPr>
          <p:nvPr>
            <p:ph type="sldNum" sz="quarter" idx="10"/>
          </p:nvPr>
        </p:nvSpPr>
        <p:spPr/>
        <p:txBody>
          <a:bodyPr/>
          <a:lstStyle/>
          <a:p>
            <a:fld id="{BF9DF114-955E-4E3F-BAE6-02C724EA0D70}" type="slidenum">
              <a:rPr lang="en-US" smtClean="0"/>
              <a:t>8</a:t>
            </a:fld>
            <a:endParaRPr lang="en-US"/>
          </a:p>
        </p:txBody>
      </p:sp>
    </p:spTree>
    <p:extLst>
      <p:ext uri="{BB962C8B-B14F-4D97-AF65-F5344CB8AC3E}">
        <p14:creationId xmlns:p14="http://schemas.microsoft.com/office/powerpoint/2010/main" val="214024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129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30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215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32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367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36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942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245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881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14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78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97E2D-B6B7-4DB6-B0BA-8F0732C125D2}" type="datetimeFigureOut">
              <a:rPr lang="en-US" smtClean="0">
                <a:solidFill>
                  <a:prstClr val="black">
                    <a:tint val="75000"/>
                  </a:prstClr>
                </a:solidFill>
              </a:rPr>
              <a:pPr/>
              <a:t>3/26/2014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374C6-6A49-4D37-9E73-4FD29FA463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70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fws.gov/l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388" y="6066"/>
            <a:ext cx="8610600" cy="1575579"/>
          </a:xfrm>
        </p:spPr>
        <p:txBody>
          <a:bodyPr>
            <a:normAutofit/>
          </a:bodyPr>
          <a:lstStyle/>
          <a:p>
            <a:r>
              <a:rPr lang="en-US" sz="3200" b="1" dirty="0" smtClean="0">
                <a:latin typeface="Copperplate Gothic Bold" pitchFamily="34" charset="0"/>
              </a:rPr>
              <a:t>U.S. Fish &amp; Wildlife Service</a:t>
            </a:r>
            <a:br>
              <a:rPr lang="en-US" sz="3200" b="1" dirty="0" smtClean="0">
                <a:latin typeface="Copperplate Gothic Bold" pitchFamily="34" charset="0"/>
              </a:rPr>
            </a:br>
            <a:r>
              <a:rPr lang="en-US" sz="3200" b="1" dirty="0" smtClean="0">
                <a:latin typeface="Copperplate Gothic Bold" pitchFamily="34" charset="0"/>
              </a:rPr>
              <a:t>Office of Law Enforcement</a:t>
            </a:r>
            <a:r>
              <a:rPr lang="en-US" sz="2800" b="1" dirty="0" smtClean="0">
                <a:latin typeface="Copperplate Gothic Bold" pitchFamily="34" charset="0"/>
              </a:rPr>
              <a:t/>
            </a:r>
            <a:br>
              <a:rPr lang="en-US" sz="2800" b="1" dirty="0" smtClean="0">
                <a:latin typeface="Copperplate Gothic Bold" pitchFamily="34" charset="0"/>
              </a:rPr>
            </a:br>
            <a:endParaRPr lang="en-US" sz="2800" b="1" dirty="0">
              <a:latin typeface="Copperplate Gothic Bold" pitchFamily="34" charset="0"/>
            </a:endParaRPr>
          </a:p>
        </p:txBody>
      </p:sp>
      <p:sp>
        <p:nvSpPr>
          <p:cNvPr id="3" name="Subtitle 2"/>
          <p:cNvSpPr>
            <a:spLocks noGrp="1"/>
          </p:cNvSpPr>
          <p:nvPr>
            <p:ph type="subTitle" idx="1"/>
          </p:nvPr>
        </p:nvSpPr>
        <p:spPr>
          <a:xfrm>
            <a:off x="1371600" y="6030466"/>
            <a:ext cx="6400800" cy="1066800"/>
          </a:xfrm>
        </p:spPr>
        <p:txBody>
          <a:bodyPr>
            <a:normAutofit/>
          </a:bodyPr>
          <a:lstStyle/>
          <a:p>
            <a:r>
              <a:rPr lang="en-US" sz="4000" dirty="0" smtClean="0">
                <a:solidFill>
                  <a:schemeClr val="tx1"/>
                </a:solidFill>
                <a:latin typeface="Copperplate Gothic Bold" pitchFamily="34" charset="0"/>
              </a:rPr>
              <a:t>Port of Seattle</a:t>
            </a:r>
            <a:endParaRPr lang="en-US" sz="4000" dirty="0">
              <a:solidFill>
                <a:schemeClr val="tx1"/>
              </a:solidFill>
              <a:latin typeface="Copperplate Gothic Bold"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1067843"/>
            <a:ext cx="6740065" cy="5055049"/>
          </a:xfrm>
          <a:prstGeom prst="rect">
            <a:avLst/>
          </a:prstGeom>
        </p:spPr>
      </p:pic>
    </p:spTree>
    <p:extLst>
      <p:ext uri="{BB962C8B-B14F-4D97-AF65-F5344CB8AC3E}">
        <p14:creationId xmlns:p14="http://schemas.microsoft.com/office/powerpoint/2010/main" val="2739517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Shellfish and Fishery Products</a:t>
            </a:r>
            <a:endParaRPr lang="en-US"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sz="4200" dirty="0" smtClean="0"/>
              <a:t>Examples of Animals that are NEVER exempt </a:t>
            </a:r>
          </a:p>
          <a:p>
            <a:pPr marL="0" indent="0" algn="ctr">
              <a:buNone/>
            </a:pPr>
            <a:r>
              <a:rPr lang="en-US" dirty="0" smtClean="0"/>
              <a:t>(i.e. Service requirements must ALWAYS be met):</a:t>
            </a:r>
          </a:p>
          <a:p>
            <a:pPr marL="0" indent="0" algn="ctr">
              <a:buNone/>
            </a:pPr>
            <a:endParaRPr lang="en-US" dirty="0" smtClean="0"/>
          </a:p>
          <a:p>
            <a:pPr algn="ctr">
              <a:buFont typeface="Wingdings" pitchFamily="2" charset="2"/>
              <a:buChar char="ü"/>
            </a:pPr>
            <a:r>
              <a:rPr lang="en-US" dirty="0" smtClean="0"/>
              <a:t>Squid</a:t>
            </a:r>
          </a:p>
          <a:p>
            <a:pPr algn="ctr">
              <a:buFont typeface="Wingdings" pitchFamily="2" charset="2"/>
              <a:buChar char="ü"/>
            </a:pPr>
            <a:r>
              <a:rPr lang="en-US" dirty="0" smtClean="0"/>
              <a:t>Octopus</a:t>
            </a:r>
          </a:p>
          <a:p>
            <a:pPr algn="ctr">
              <a:buFont typeface="Wingdings" pitchFamily="2" charset="2"/>
              <a:buChar char="ü"/>
            </a:pPr>
            <a:r>
              <a:rPr lang="en-US" dirty="0" smtClean="0"/>
              <a:t>Cuttlefish</a:t>
            </a:r>
          </a:p>
          <a:p>
            <a:pPr algn="ctr">
              <a:buFont typeface="Wingdings" pitchFamily="2" charset="2"/>
              <a:buChar char="ü"/>
            </a:pPr>
            <a:r>
              <a:rPr lang="en-US" dirty="0" smtClean="0"/>
              <a:t>Land Snails (escargot)</a:t>
            </a:r>
          </a:p>
          <a:p>
            <a:pPr algn="ctr">
              <a:buFont typeface="Wingdings" pitchFamily="2" charset="2"/>
              <a:buChar char="ü"/>
            </a:pPr>
            <a:r>
              <a:rPr lang="en-US" dirty="0" smtClean="0"/>
              <a:t>Sea Urchins</a:t>
            </a:r>
          </a:p>
          <a:p>
            <a:pPr algn="ctr">
              <a:buFont typeface="Wingdings" pitchFamily="2" charset="2"/>
              <a:buChar char="ü"/>
            </a:pPr>
            <a:r>
              <a:rPr lang="en-US" dirty="0" smtClean="0"/>
              <a:t>Sea Cucumbers</a:t>
            </a:r>
          </a:p>
          <a:p>
            <a:pPr algn="ctr">
              <a:buFont typeface="Wingdings" pitchFamily="2" charset="2"/>
              <a:buChar char="ü"/>
            </a:pPr>
            <a:r>
              <a:rPr lang="en-US" dirty="0" smtClean="0"/>
              <a:t>Frogs</a:t>
            </a:r>
          </a:p>
          <a:p>
            <a:pPr algn="ctr">
              <a:buFont typeface="Wingdings" pitchFamily="2" charset="2"/>
              <a:buChar char="ü"/>
            </a:pPr>
            <a:r>
              <a:rPr lang="en-US" dirty="0" smtClean="0"/>
              <a:t>Alligators</a:t>
            </a:r>
          </a:p>
          <a:p>
            <a:pPr algn="ctr">
              <a:buFont typeface="Wingdings" pitchFamily="2" charset="2"/>
              <a:buChar char="ü"/>
            </a:pPr>
            <a:r>
              <a:rPr lang="en-US" dirty="0" smtClean="0"/>
              <a:t>Sturgeon caviar</a:t>
            </a:r>
          </a:p>
          <a:p>
            <a:pPr algn="ctr">
              <a:buFont typeface="Wingdings" pitchFamily="2" charset="2"/>
              <a:buChar char="ü"/>
            </a:pPr>
            <a:r>
              <a:rPr lang="en-US" dirty="0" smtClean="0"/>
              <a:t>Queen conch</a:t>
            </a:r>
          </a:p>
          <a:p>
            <a:pPr algn="ctr">
              <a:buFont typeface="Wingdings" pitchFamily="2" charset="2"/>
              <a:buChar char="ü"/>
            </a:pPr>
            <a:r>
              <a:rPr lang="en-US" dirty="0" smtClean="0"/>
              <a:t>Shark fins (from protected sharks)</a:t>
            </a:r>
            <a:endParaRPr lang="en-US" dirty="0"/>
          </a:p>
        </p:txBody>
      </p:sp>
    </p:spTree>
    <p:extLst>
      <p:ext uri="{BB962C8B-B14F-4D97-AF65-F5344CB8AC3E}">
        <p14:creationId xmlns:p14="http://schemas.microsoft.com/office/powerpoint/2010/main" val="2782507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599" y="304800"/>
            <a:ext cx="4925291" cy="6019800"/>
          </a:xfrm>
          <a:prstGeom prst="rect">
            <a:avLst/>
          </a:prstGeom>
        </p:spPr>
      </p:pic>
      <p:sp>
        <p:nvSpPr>
          <p:cNvPr id="2" name="Title 1"/>
          <p:cNvSpPr>
            <a:spLocks noGrp="1"/>
          </p:cNvSpPr>
          <p:nvPr>
            <p:ph type="title"/>
          </p:nvPr>
        </p:nvSpPr>
        <p:spPr>
          <a:xfrm>
            <a:off x="4724400" y="1019175"/>
            <a:ext cx="4295775" cy="2362200"/>
          </a:xfrm>
        </p:spPr>
        <p:txBody>
          <a:bodyPr>
            <a:normAutofit/>
          </a:bodyPr>
          <a:lstStyle/>
          <a:p>
            <a:pPr algn="ctr"/>
            <a:r>
              <a:rPr lang="en-US" b="1" dirty="0" smtClean="0"/>
              <a:t>USFWS Declaration </a:t>
            </a:r>
            <a:r>
              <a:rPr lang="en-US" dirty="0" smtClean="0"/>
              <a:t>(Form 3-177)</a:t>
            </a:r>
            <a:endParaRPr lang="en-US" dirty="0"/>
          </a:p>
        </p:txBody>
      </p:sp>
      <p:sp>
        <p:nvSpPr>
          <p:cNvPr id="3" name="Content Placeholder 2"/>
          <p:cNvSpPr>
            <a:spLocks noGrp="1"/>
          </p:cNvSpPr>
          <p:nvPr>
            <p:ph idx="1"/>
          </p:nvPr>
        </p:nvSpPr>
        <p:spPr>
          <a:xfrm>
            <a:off x="5019675" y="3657600"/>
            <a:ext cx="4114800" cy="2667000"/>
          </a:xfrm>
        </p:spPr>
        <p:txBody>
          <a:bodyPr>
            <a:normAutofit fontScale="92500" lnSpcReduction="20000"/>
          </a:bodyPr>
          <a:lstStyle/>
          <a:p>
            <a:r>
              <a:rPr lang="en-US" dirty="0" smtClean="0"/>
              <a:t>eDecs (electronic) or hard copy</a:t>
            </a:r>
          </a:p>
          <a:p>
            <a:r>
              <a:rPr lang="en-US" dirty="0" smtClean="0"/>
              <a:t>Ensure the declaration is stamped “CLEARED”</a:t>
            </a:r>
          </a:p>
          <a:p>
            <a:r>
              <a:rPr lang="en-US" dirty="0" smtClean="0"/>
              <a:t>Must be “CLEARED” before released by CBP</a:t>
            </a:r>
            <a:endParaRPr lang="en-US" dirty="0"/>
          </a:p>
        </p:txBody>
      </p:sp>
    </p:spTree>
    <p:extLst>
      <p:ext uri="{BB962C8B-B14F-4D97-AF65-F5344CB8AC3E}">
        <p14:creationId xmlns:p14="http://schemas.microsoft.com/office/powerpoint/2010/main" val="2423464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Cleared </a:t>
            </a:r>
            <a:br>
              <a:rPr lang="en-US" smtClean="0"/>
            </a:br>
            <a:endParaRPr lang="en-US"/>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050" name="Picture 2" descr="C:\Users\jgoldman\Pictures\Cleared.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981200" y="1752600"/>
            <a:ext cx="49827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62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514600"/>
          </a:xfrm>
        </p:spPr>
        <p:txBody>
          <a:bodyPr>
            <a:normAutofit/>
          </a:bodyPr>
          <a:lstStyle/>
          <a:p>
            <a:r>
              <a:rPr lang="en-US" sz="3200" dirty="0" smtClean="0">
                <a:latin typeface="Times New Roman" pitchFamily="18" charset="0"/>
                <a:cs typeface="Times New Roman" pitchFamily="18" charset="0"/>
                <a:hlinkClick r:id="rId2"/>
              </a:rPr>
              <a:t>www.fws.gov/le</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6019800"/>
            <a:ext cx="8229600" cy="563563"/>
          </a:xfrm>
        </p:spPr>
        <p:txBody>
          <a:bodyPr>
            <a:normAutofit lnSpcReduction="10000"/>
          </a:bodyPr>
          <a:lstStyle/>
          <a:p>
            <a:pPr marL="0" indent="0">
              <a:buNone/>
            </a:pPr>
            <a:endParaRPr lang="en-US" dirty="0"/>
          </a:p>
        </p:txBody>
      </p:sp>
      <p:pic>
        <p:nvPicPr>
          <p:cNvPr id="1026" name="Picture 2" descr="C:\Users\jporter\Pictures\Broker ppt\fws le p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762000"/>
            <a:ext cx="8251696" cy="56520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2384892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1"/>
            <a:ext cx="8480296" cy="5047948"/>
          </a:xfrm>
        </p:spPr>
        <p:txBody>
          <a:bodyPr>
            <a:noAutofit/>
          </a:bodyPr>
          <a:lstStyle/>
          <a:p>
            <a:r>
              <a:rPr lang="en-US" sz="2000" dirty="0" smtClean="0">
                <a:effectLst/>
                <a:latin typeface="Times New Roman" pitchFamily="18" charset="0"/>
                <a:cs typeface="Times New Roman" pitchFamily="18" charset="0"/>
              </a:rPr>
              <a:t>Public Notices and Alerts: Recent changes, clarification on regulations, etc.</a:t>
            </a:r>
          </a:p>
          <a:p>
            <a:r>
              <a:rPr lang="en-US" sz="2000" dirty="0" smtClean="0">
                <a:latin typeface="Times New Roman" pitchFamily="18" charset="0"/>
                <a:cs typeface="Times New Roman" pitchFamily="18" charset="0"/>
              </a:rPr>
              <a:t>Wildlife Inspection Offices:  Mailing info, phone numbers, identified as designated ports.</a:t>
            </a:r>
          </a:p>
          <a:p>
            <a:r>
              <a:rPr lang="en-US" sz="2000" dirty="0" smtClean="0">
                <a:latin typeface="Times New Roman" pitchFamily="18" charset="0"/>
                <a:cs typeface="Times New Roman" pitchFamily="18" charset="0"/>
              </a:rPr>
              <a:t>Other Agencies information: CDC, USDA</a:t>
            </a:r>
          </a:p>
          <a:p>
            <a:r>
              <a:rPr lang="en-US" sz="2000" dirty="0" smtClean="0">
                <a:latin typeface="Times New Roman" pitchFamily="18" charset="0"/>
                <a:cs typeface="Times New Roman" pitchFamily="18" charset="0"/>
              </a:rPr>
              <a:t>Laws and Regulations: Wildlife (import/export/re-export 50 CFR Part 14)</a:t>
            </a:r>
          </a:p>
          <a:p>
            <a:r>
              <a:rPr lang="en-US" sz="2000" dirty="0" smtClean="0">
                <a:latin typeface="Times New Roman" pitchFamily="18" charset="0"/>
                <a:cs typeface="Times New Roman" pitchFamily="18" charset="0"/>
              </a:rPr>
              <a:t>Import/Export (I/E) license/Designated Port Exception Permit (DPEP) information: Links, regional office addresses, applications.</a:t>
            </a:r>
          </a:p>
          <a:p>
            <a:r>
              <a:rPr lang="en-US" sz="2000" dirty="0" smtClean="0">
                <a:latin typeface="Times New Roman" pitchFamily="18" charset="0"/>
                <a:cs typeface="Times New Roman" pitchFamily="18" charset="0"/>
              </a:rPr>
              <a:t>Importing &amp; Exporting shellfish and fishery </a:t>
            </a:r>
            <a:r>
              <a:rPr lang="en-US" sz="2000" dirty="0">
                <a:latin typeface="Times New Roman" pitchFamily="18" charset="0"/>
                <a:cs typeface="Times New Roman" pitchFamily="18" charset="0"/>
              </a:rPr>
              <a:t>p</a:t>
            </a:r>
            <a:r>
              <a:rPr lang="en-US" sz="2000" dirty="0" smtClean="0">
                <a:latin typeface="Times New Roman" pitchFamily="18" charset="0"/>
                <a:cs typeface="Times New Roman" pitchFamily="18" charset="0"/>
              </a:rPr>
              <a:t>roducts</a:t>
            </a:r>
          </a:p>
          <a:p>
            <a:r>
              <a:rPr lang="en-US" sz="2000" dirty="0" smtClean="0">
                <a:latin typeface="Times New Roman" pitchFamily="18" charset="0"/>
                <a:cs typeface="Times New Roman" pitchFamily="18" charset="0"/>
              </a:rPr>
              <a:t>CITES information: Requirements, validations, rules. </a:t>
            </a:r>
          </a:p>
          <a:p>
            <a:r>
              <a:rPr lang="en-US" sz="2000" dirty="0" smtClean="0">
                <a:latin typeface="Times New Roman" pitchFamily="18" charset="0"/>
                <a:cs typeface="Times New Roman" pitchFamily="18" charset="0"/>
              </a:rPr>
              <a:t>Fact sheets: Import sport hunted trophies</a:t>
            </a:r>
          </a:p>
          <a:p>
            <a:r>
              <a:rPr lang="en-US" sz="2000" dirty="0" smtClean="0">
                <a:latin typeface="Times New Roman" pitchFamily="18" charset="0"/>
                <a:cs typeface="Times New Roman" pitchFamily="18" charset="0"/>
              </a:rPr>
              <a:t>eDec: User’s manual, filing instructions, paper 3-177, license information, Low Risk Fee </a:t>
            </a:r>
            <a:r>
              <a:rPr lang="en-US" sz="2000" dirty="0">
                <a:latin typeface="Times New Roman" pitchFamily="18" charset="0"/>
                <a:cs typeface="Times New Roman" pitchFamily="18" charset="0"/>
              </a:rPr>
              <a:t>E</a:t>
            </a:r>
            <a:r>
              <a:rPr lang="en-US" sz="2000" dirty="0" smtClean="0">
                <a:latin typeface="Times New Roman" pitchFamily="18" charset="0"/>
                <a:cs typeface="Times New Roman" pitchFamily="18" charset="0"/>
              </a:rPr>
              <a:t>xemption </a:t>
            </a:r>
            <a:r>
              <a:rPr lang="en-US" sz="2000" dirty="0">
                <a:latin typeface="Times New Roman" pitchFamily="18" charset="0"/>
                <a:cs typeface="Times New Roman" pitchFamily="18" charset="0"/>
              </a:rPr>
              <a:t>P</a:t>
            </a:r>
            <a:r>
              <a:rPr lang="en-US" sz="2000" dirty="0" smtClean="0">
                <a:latin typeface="Times New Roman" pitchFamily="18" charset="0"/>
                <a:cs typeface="Times New Roman" pitchFamily="18" charset="0"/>
              </a:rPr>
              <a:t>rogram.</a:t>
            </a:r>
          </a:p>
          <a:p>
            <a:r>
              <a:rPr lang="en-US" sz="2000" dirty="0">
                <a:latin typeface="Times New Roman" pitchFamily="18" charset="0"/>
                <a:cs typeface="Times New Roman" pitchFamily="18" charset="0"/>
              </a:rPr>
              <a:t>Importing your commercial </a:t>
            </a:r>
            <a:r>
              <a:rPr lang="en-US" sz="2000" dirty="0" smtClean="0">
                <a:latin typeface="Times New Roman" pitchFamily="18" charset="0"/>
                <a:cs typeface="Times New Roman" pitchFamily="18" charset="0"/>
              </a:rPr>
              <a:t>shipment</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Information for Businesses</a:t>
            </a:r>
          </a:p>
          <a:p>
            <a:endParaRPr lang="en-US" sz="2000" dirty="0" smtClean="0"/>
          </a:p>
          <a:p>
            <a:endParaRPr lang="en-US" sz="2000" dirty="0" smtClean="0"/>
          </a:p>
          <a:p>
            <a:endParaRPr lang="en-US" sz="2000" dirty="0" smtClean="0"/>
          </a:p>
          <a:p>
            <a:endParaRPr lang="en-US" sz="2000" dirty="0" smtClean="0"/>
          </a:p>
          <a:p>
            <a:endParaRPr lang="en-US" sz="2000" dirty="0" smtClean="0">
              <a:effectLst/>
            </a:endParaRPr>
          </a:p>
          <a:p>
            <a:endParaRPr lang="en-US" sz="2000" dirty="0">
              <a:effectLst/>
            </a:endParaRPr>
          </a:p>
        </p:txBody>
      </p:sp>
      <p:sp>
        <p:nvSpPr>
          <p:cNvPr id="4"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What can I find on the www.fws.gov/le that will help me?</a:t>
            </a:r>
            <a:endParaRPr lang="en-US" sz="3200" b="1" dirty="0">
              <a:latin typeface="Times New Roman" pitchFamily="18" charset="0"/>
              <a:cs typeface="Times New Roman" pitchFamily="18"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320525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7" y="22654"/>
            <a:ext cx="8229600" cy="930876"/>
          </a:xfrm>
        </p:spPr>
        <p:txBody>
          <a:bodyPr>
            <a:normAutofit/>
          </a:bodyPr>
          <a:lstStyle/>
          <a:p>
            <a:pPr algn="ctr"/>
            <a:r>
              <a:rPr lang="en-US" sz="3200" b="1" dirty="0" smtClean="0">
                <a:latin typeface="Times New Roman" pitchFamily="18" charset="0"/>
                <a:cs typeface="Times New Roman" pitchFamily="18" charset="0"/>
              </a:rPr>
              <a:t>Live Wildlife</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298618" y="5715000"/>
            <a:ext cx="8534400" cy="609600"/>
          </a:xfrm>
        </p:spPr>
        <p:txBody>
          <a:bodyPr>
            <a:normAutofit fontScale="92500"/>
          </a:bodyPr>
          <a:lstStyle/>
          <a:p>
            <a:pPr marL="0" indent="0">
              <a:buNone/>
            </a:pPr>
            <a:r>
              <a:rPr lang="en-US" dirty="0"/>
              <a:t> </a:t>
            </a:r>
            <a:r>
              <a:rPr lang="en-US" dirty="0" smtClean="0"/>
              <a:t>  </a:t>
            </a:r>
            <a:r>
              <a:rPr lang="en-US" sz="2800" dirty="0" smtClean="0">
                <a:latin typeface="Times New Roman" pitchFamily="18" charset="0"/>
                <a:cs typeface="Times New Roman" pitchFamily="18" charset="0"/>
              </a:rPr>
              <a:t>Savannah Cat             African Grey                Royal Pythons</a:t>
            </a:r>
            <a:endParaRPr lang="en-US" sz="2800" dirty="0">
              <a:latin typeface="Times New Roman" pitchFamily="18" charset="0"/>
              <a:cs typeface="Times New Roman" pitchFamily="18" charset="0"/>
            </a:endParaRPr>
          </a:p>
        </p:txBody>
      </p:sp>
      <p:pic>
        <p:nvPicPr>
          <p:cNvPr id="1026" name="Picture 2" descr="C:\Users\jporter\Pictures\IMG_0523.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8600" y="876686"/>
            <a:ext cx="3200400" cy="47573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Photos\Working Photos\african-gray-parrots-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5200" y="990600"/>
            <a:ext cx="2971800" cy="4643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257594" y="2058614"/>
            <a:ext cx="4941047" cy="220980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3677962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3200" dirty="0" smtClean="0">
                <a:latin typeface="Times New Roman" pitchFamily="18" charset="0"/>
                <a:cs typeface="Times New Roman" pitchFamily="18" charset="0"/>
              </a:rPr>
              <a:t>CAVIAR</a:t>
            </a:r>
            <a:endParaRPr lang="en-US" sz="3200" dirty="0">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686300" y="1326715"/>
            <a:ext cx="4114800" cy="3276600"/>
          </a:xfrm>
        </p:spPr>
      </p:pic>
      <p:pic>
        <p:nvPicPr>
          <p:cNvPr id="3074" name="Picture 2" descr="Untitled-5 copy"/>
          <p:cNvPicPr>
            <a:picLocks noChangeAspect="1" noChangeArrowheads="1"/>
          </p:cNvPicPr>
          <p:nvPr/>
        </p:nvPicPr>
        <p:blipFill>
          <a:blip r:embed="rId3" cstate="print"/>
          <a:srcRect/>
          <a:stretch>
            <a:fillRect/>
          </a:stretch>
        </p:blipFill>
        <p:spPr bwMode="auto">
          <a:xfrm>
            <a:off x="4648200" y="4606159"/>
            <a:ext cx="3505200" cy="2175641"/>
          </a:xfrm>
          <a:prstGeom prst="rect">
            <a:avLst/>
          </a:prstGeom>
          <a:noFill/>
        </p:spPr>
      </p:pic>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148" name="Picture 4" descr="Adult Shortnose Sturgeon, photo courtesy of  USFWS, Ian Park and Brian Richards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1295400"/>
            <a:ext cx="3962400" cy="28529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 y="4357094"/>
            <a:ext cx="4038600" cy="246221"/>
          </a:xfrm>
          <a:prstGeom prst="rect">
            <a:avLst/>
          </a:prstGeom>
        </p:spPr>
        <p:txBody>
          <a:bodyPr wrap="square">
            <a:spAutoFit/>
          </a:bodyPr>
          <a:lstStyle/>
          <a:p>
            <a:r>
              <a:rPr lang="en-US" sz="1000" b="1" dirty="0"/>
              <a:t>Shortnose Sturgeon (</a:t>
            </a:r>
            <a:r>
              <a:rPr lang="en-US" sz="1000" b="1" i="1" dirty="0"/>
              <a:t>Acipenser brevirostrum)</a:t>
            </a:r>
            <a:endParaRPr lang="en-US" sz="1000" b="1" dirty="0"/>
          </a:p>
        </p:txBody>
      </p:sp>
      <p:pic>
        <p:nvPicPr>
          <p:cNvPr id="1026" name="Picture 2" descr="S:\Photos\Working Photos\OPEN TIN 1.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57200" y="4724400"/>
            <a:ext cx="34099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644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9"/>
            <a:ext cx="8229600" cy="1143000"/>
          </a:xfrm>
        </p:spPr>
        <p:txBody>
          <a:bodyPr>
            <a:normAutofit/>
          </a:bodyPr>
          <a:lstStyle/>
          <a:p>
            <a:pPr algn="ctr"/>
            <a:r>
              <a:rPr lang="en-US" sz="3200" dirty="0" smtClean="0">
                <a:latin typeface="Times New Roman" pitchFamily="18" charset="0"/>
                <a:cs typeface="Times New Roman" pitchFamily="18" charset="0"/>
              </a:rPr>
              <a:t>Ivory Products</a:t>
            </a:r>
            <a:endParaRPr lang="en-US" sz="3200" dirty="0">
              <a:latin typeface="Times New Roman" pitchFamily="18" charset="0"/>
              <a:cs typeface="Times New Roman" pitchFamily="18" charset="0"/>
            </a:endParaRPr>
          </a:p>
        </p:txBody>
      </p:sp>
      <p:sp>
        <p:nvSpPr>
          <p:cNvPr id="6" name="Content Placeholder 2"/>
          <p:cNvSpPr>
            <a:spLocks noGrp="1"/>
          </p:cNvSpPr>
          <p:nvPr>
            <p:ph idx="1"/>
          </p:nvPr>
        </p:nvSpPr>
        <p:spPr>
          <a:xfrm>
            <a:off x="457200" y="1066800"/>
            <a:ext cx="8229600" cy="4389120"/>
          </a:xfrm>
        </p:spPr>
        <p:txBody>
          <a:bodyPr>
            <a:normAutofit/>
          </a:bodyPr>
          <a:lstStyle/>
          <a:p>
            <a:r>
              <a:rPr lang="en-US" sz="2400" dirty="0" smtClean="0">
                <a:latin typeface="Times New Roman" pitchFamily="18" charset="0"/>
                <a:cs typeface="Times New Roman" pitchFamily="18" charset="0"/>
              </a:rPr>
              <a:t>A number of species such as warthog, walrus, hippo, sperm whale, and killer whale look similar to elephant ivory.  Elephant ivory is most common on piano keys, scrimshaw, jewelry and instruments</a:t>
            </a:r>
            <a:r>
              <a:rPr lang="en-US" dirty="0" smtClean="0"/>
              <a:t>.</a:t>
            </a:r>
          </a:p>
        </p:txBody>
      </p:sp>
      <p:pic>
        <p:nvPicPr>
          <p:cNvPr id="1026" name="Picture 2" descr="ivorysplash"/>
          <p:cNvPicPr>
            <a:picLocks noChangeAspect="1" noChangeArrowheads="1"/>
          </p:cNvPicPr>
          <p:nvPr/>
        </p:nvPicPr>
        <p:blipFill>
          <a:blip r:embed="rId2" cstate="print"/>
          <a:srcRect/>
          <a:stretch>
            <a:fillRect/>
          </a:stretch>
        </p:blipFill>
        <p:spPr bwMode="auto">
          <a:xfrm>
            <a:off x="152400" y="3124200"/>
            <a:ext cx="2824050" cy="2558179"/>
          </a:xfrm>
          <a:prstGeom prst="rect">
            <a:avLst/>
          </a:prstGeom>
          <a:noFill/>
          <a:ln w="9525">
            <a:noFill/>
            <a:miter lim="800000"/>
            <a:headEnd/>
            <a:tailEnd/>
          </a:ln>
        </p:spPr>
      </p:pic>
      <p:pic>
        <p:nvPicPr>
          <p:cNvPr id="3074" name="Picture 2" descr="Carved Ivory Tus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72275" y="2438400"/>
            <a:ext cx="2167653" cy="35569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43400" y="6477000"/>
            <a:ext cx="1023037" cy="246221"/>
          </a:xfrm>
          <a:prstGeom prst="rect">
            <a:avLst/>
          </a:prstGeom>
        </p:spPr>
        <p:txBody>
          <a:bodyPr wrap="none">
            <a:spAutoFit/>
          </a:bodyPr>
          <a:lstStyle/>
          <a:p>
            <a:r>
              <a:rPr lang="en-US" sz="1000" dirty="0"/>
              <a:t>Credit: USFWS</a:t>
            </a:r>
          </a:p>
        </p:txBody>
      </p:sp>
      <p:pic>
        <p:nvPicPr>
          <p:cNvPr id="2050" name="Picture 2" descr="S:\Photos\Working Photos\DSC0098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75964" y="2960898"/>
            <a:ext cx="3557907" cy="26684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3210937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76200"/>
            <a:ext cx="8229600" cy="1143000"/>
          </a:xfrm>
        </p:spPr>
        <p:txBody>
          <a:bodyPr>
            <a:normAutofit/>
          </a:bodyPr>
          <a:lstStyle/>
          <a:p>
            <a:r>
              <a:rPr lang="en-US" dirty="0" smtClean="0"/>
              <a:t>	</a:t>
            </a:r>
            <a:r>
              <a:rPr lang="en-US" sz="3200" b="1" dirty="0" smtClean="0">
                <a:latin typeface="Times New Roman" pitchFamily="18" charset="0"/>
                <a:cs typeface="Times New Roman" pitchFamily="18" charset="0"/>
              </a:rPr>
              <a:t>CORAL &amp; SHELL PRODUCTS</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515582" y="1103672"/>
            <a:ext cx="8229600" cy="2514600"/>
          </a:xfrm>
        </p:spPr>
        <p:txBody>
          <a:bodyPr>
            <a:normAutofit/>
          </a:bodyPr>
          <a:lstStyle/>
          <a:p>
            <a:r>
              <a:rPr lang="en-US" sz="2400" dirty="0" smtClean="0">
                <a:latin typeface="Times New Roman" pitchFamily="18" charset="0"/>
                <a:cs typeface="Times New Roman" pitchFamily="18" charset="0"/>
              </a:rPr>
              <a:t>Coral jewelry</a:t>
            </a:r>
          </a:p>
          <a:p>
            <a:r>
              <a:rPr lang="en-US" sz="2400" dirty="0" smtClean="0">
                <a:latin typeface="Times New Roman" pitchFamily="18" charset="0"/>
                <a:cs typeface="Times New Roman" pitchFamily="18" charset="0"/>
              </a:rPr>
              <a:t>Whole shells and products made from shells such as jewelry, shell buttons, handicrafts, furniture with shell inlay, musical instruments, etc.</a:t>
            </a:r>
          </a:p>
          <a:p>
            <a:r>
              <a:rPr lang="en-US" sz="2400" dirty="0" smtClean="0">
                <a:latin typeface="Times New Roman" pitchFamily="18" charset="0"/>
                <a:cs typeface="Times New Roman" pitchFamily="18" charset="0"/>
              </a:rPr>
              <a:t>Mother of pearl</a:t>
            </a:r>
          </a:p>
          <a:p>
            <a:pPr marL="0" indent="0">
              <a:buNone/>
            </a:pPr>
            <a:endParaRPr lang="en-US"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5412" y="3647301"/>
            <a:ext cx="25812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10400" y="5761245"/>
            <a:ext cx="1676100" cy="276999"/>
          </a:xfrm>
          <a:prstGeom prst="rect">
            <a:avLst/>
          </a:prstGeom>
        </p:spPr>
        <p:txBody>
          <a:bodyPr wrap="none">
            <a:spAutoFit/>
          </a:bodyPr>
          <a:lstStyle/>
          <a:p>
            <a:r>
              <a:rPr lang="en-US" sz="1200" dirty="0"/>
              <a:t>Tami Heilemann/FWS</a:t>
            </a:r>
          </a:p>
        </p:txBody>
      </p:sp>
      <p:pic>
        <p:nvPicPr>
          <p:cNvPr id="6" name="Picture 2" descr="http://coris.noaa.gov/glossary/nacre_18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3647301"/>
            <a:ext cx="1918018" cy="18148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5530413"/>
            <a:ext cx="1828800" cy="230832"/>
          </a:xfrm>
          <a:prstGeom prst="rect">
            <a:avLst/>
          </a:prstGeom>
          <a:noFill/>
        </p:spPr>
        <p:txBody>
          <a:bodyPr wrap="square" rtlCol="0">
            <a:spAutoFit/>
          </a:bodyPr>
          <a:lstStyle/>
          <a:p>
            <a:r>
              <a:rPr lang="en-US" sz="900" dirty="0" smtClean="0"/>
              <a:t>Credit: NOAA</a:t>
            </a:r>
            <a:endParaRPr lang="en-US" sz="900" dirty="0"/>
          </a:p>
        </p:txBody>
      </p:sp>
      <p:pic>
        <p:nvPicPr>
          <p:cNvPr id="3074" name="Picture 2" descr="S:\Photos\Working Photos\DSC0100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69059" y="3591692"/>
            <a:ext cx="3512304" cy="26342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35643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normAutofit/>
          </a:bodyPr>
          <a:lstStyle/>
          <a:p>
            <a:r>
              <a:rPr lang="en-US" sz="3200" b="1" dirty="0" smtClean="0">
                <a:latin typeface="Times New Roman" pitchFamily="18" charset="0"/>
                <a:cs typeface="Times New Roman" pitchFamily="18" charset="0"/>
              </a:rPr>
              <a:t>Hunting Trophies</a:t>
            </a:r>
            <a:endParaRPr lang="en-US" sz="3200" b="1" dirty="0">
              <a:latin typeface="Times New Roman" pitchFamily="18" charset="0"/>
              <a:cs typeface="Times New Roman" pitchFamily="18" charset="0"/>
            </a:endParaRPr>
          </a:p>
        </p:txBody>
      </p:sp>
      <p:sp>
        <p:nvSpPr>
          <p:cNvPr id="6" name="Content Placeholder 2"/>
          <p:cNvSpPr>
            <a:spLocks noGrp="1"/>
          </p:cNvSpPr>
          <p:nvPr>
            <p:ph idx="1"/>
          </p:nvPr>
        </p:nvSpPr>
        <p:spPr>
          <a:xfrm>
            <a:off x="457200" y="838200"/>
            <a:ext cx="8229600" cy="1143000"/>
          </a:xfrm>
        </p:spPr>
        <p:txBody>
          <a:bodyPr>
            <a:normAutofit fontScale="77500" lnSpcReduction="20000"/>
          </a:bodyPr>
          <a:lstStyle/>
          <a:p>
            <a:pPr lvl="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Any hunting trophy requires FWS declaration, regardless of species</a:t>
            </a:r>
            <a:r>
              <a:rPr lang="en-US" dirty="0" smtClean="0"/>
              <a:t>.  </a:t>
            </a:r>
          </a:p>
          <a:p>
            <a:pPr>
              <a:buNone/>
            </a:pPr>
            <a:endParaRPr lang="en-US" dirty="0"/>
          </a:p>
        </p:txBody>
      </p:sp>
      <p:pic>
        <p:nvPicPr>
          <p:cNvPr id="1026" name="Picture 2" descr="C:\Users\jporter\Pictures\hunting trophies\IMG_031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38200" y="2057400"/>
            <a:ext cx="77724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108703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990600"/>
          </a:xfrm>
        </p:spPr>
        <p:txBody>
          <a:bodyPr>
            <a:noAutofit/>
          </a:bodyPr>
          <a:lstStyle/>
          <a:p>
            <a:pPr algn="l"/>
            <a:r>
              <a:rPr lang="en-US" sz="2800" b="1" dirty="0" smtClean="0">
                <a:latin typeface="Times New Roman" pitchFamily="18" charset="0"/>
                <a:cs typeface="Times New Roman" pitchFamily="18" charset="0"/>
              </a:rPr>
              <a:t>           Agenda</a:t>
            </a:r>
            <a:endParaRPr lang="en-US" sz="2800" b="1" dirty="0">
              <a:latin typeface="Times New Roman" pitchFamily="18" charset="0"/>
              <a:cs typeface="Times New Roman" pitchFamily="18"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
        <p:nvSpPr>
          <p:cNvPr id="3" name="Content Placeholder 2"/>
          <p:cNvSpPr>
            <a:spLocks noGrp="1"/>
          </p:cNvSpPr>
          <p:nvPr>
            <p:ph idx="1"/>
          </p:nvPr>
        </p:nvSpPr>
        <p:spPr>
          <a:xfrm>
            <a:off x="457200" y="838200"/>
            <a:ext cx="3733800" cy="5287963"/>
          </a:xfrm>
        </p:spPr>
        <p:txBody>
          <a:bodyPr>
            <a:normAutofit fontScale="85000" lnSpcReduction="20000"/>
          </a:bodyPr>
          <a:lstStyle/>
          <a:p>
            <a:r>
              <a:rPr lang="en-US" dirty="0" smtClean="0"/>
              <a:t>Mission</a:t>
            </a:r>
          </a:p>
          <a:p>
            <a:r>
              <a:rPr lang="en-US" dirty="0" smtClean="0"/>
              <a:t>Wildlife vs Domesticated Species</a:t>
            </a:r>
          </a:p>
          <a:p>
            <a:r>
              <a:rPr lang="en-US" dirty="0" smtClean="0"/>
              <a:t>Shellfish and Fishery Products</a:t>
            </a:r>
          </a:p>
          <a:p>
            <a:r>
              <a:rPr lang="en-US" dirty="0" smtClean="0"/>
              <a:t>Permits/Licenses</a:t>
            </a:r>
          </a:p>
          <a:p>
            <a:r>
              <a:rPr lang="en-US" dirty="0" smtClean="0"/>
              <a:t>48 Hour Notices</a:t>
            </a:r>
          </a:p>
          <a:p>
            <a:r>
              <a:rPr lang="en-US" dirty="0" smtClean="0"/>
              <a:t>Declaration methods</a:t>
            </a:r>
          </a:p>
          <a:p>
            <a:r>
              <a:rPr lang="en-US" dirty="0" smtClean="0"/>
              <a:t>Checklist for Brokers/Importers</a:t>
            </a:r>
          </a:p>
          <a:p>
            <a:r>
              <a:rPr lang="en-US" dirty="0" smtClean="0"/>
              <a:t>Finding Information</a:t>
            </a:r>
          </a:p>
          <a:p>
            <a:r>
              <a:rPr lang="en-US" dirty="0" smtClean="0"/>
              <a:t>Common errors</a:t>
            </a:r>
          </a:p>
          <a:p>
            <a:r>
              <a:rPr lang="en-US" dirty="0" smtClean="0"/>
              <a:t>Q&amp;A</a:t>
            </a:r>
          </a:p>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7200" y="3048000"/>
            <a:ext cx="4842076" cy="315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67200" y="0"/>
            <a:ext cx="493597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0" y="6400800"/>
            <a:ext cx="3810000" cy="369332"/>
          </a:xfrm>
          <a:prstGeom prst="rect">
            <a:avLst/>
          </a:prstGeom>
          <a:noFill/>
        </p:spPr>
        <p:txBody>
          <a:bodyPr wrap="square" rtlCol="0">
            <a:spAutoFit/>
          </a:bodyPr>
          <a:lstStyle/>
          <a:p>
            <a:r>
              <a:rPr lang="en-US" dirty="0" smtClean="0"/>
              <a:t>Beluga: Huso huso </a:t>
            </a:r>
            <a:endParaRPr lang="en-US" dirty="0"/>
          </a:p>
        </p:txBody>
      </p:sp>
    </p:spTree>
    <p:extLst>
      <p:ext uri="{BB962C8B-B14F-4D97-AF65-F5344CB8AC3E}">
        <p14:creationId xmlns:p14="http://schemas.microsoft.com/office/powerpoint/2010/main" val="1313108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324600"/>
            <a:ext cx="8229600" cy="487363"/>
          </a:xfrm>
        </p:spPr>
        <p:txBody>
          <a:bodyPr>
            <a:noAutofit/>
          </a:bodyPr>
          <a:lstStyle/>
          <a:p>
            <a:pPr marL="0" indent="0" algn="ctr">
              <a:buNone/>
            </a:pPr>
            <a:r>
              <a:rPr lang="en-US" sz="2800" dirty="0" smtClean="0">
                <a:latin typeface="Times New Roman" pitchFamily="18" charset="0"/>
                <a:cs typeface="Times New Roman" pitchFamily="18" charset="0"/>
              </a:rPr>
              <a:t>“Big 5” painting on Elephant Ear – CITES “P” Permit</a:t>
            </a:r>
            <a:endParaRPr lang="en-US" sz="2800" dirty="0">
              <a:latin typeface="Times New Roman" pitchFamily="18" charset="0"/>
              <a:cs typeface="Times New Roman" pitchFamily="18" charset="0"/>
            </a:endParaRPr>
          </a:p>
        </p:txBody>
      </p:sp>
      <p:pic>
        <p:nvPicPr>
          <p:cNvPr id="5"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66800" y="0"/>
            <a:ext cx="7238999" cy="63246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2910327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800"/>
            <a:ext cx="8229600" cy="817418"/>
          </a:xfrm>
        </p:spPr>
        <p:txBody>
          <a:bodyPr>
            <a:normAutofit/>
          </a:bodyPr>
          <a:lstStyle/>
          <a:p>
            <a:r>
              <a:rPr lang="en-US" sz="3200" dirty="0" smtClean="0">
                <a:latin typeface="Times New Roman" pitchFamily="18" charset="0"/>
                <a:cs typeface="Times New Roman" pitchFamily="18" charset="0"/>
              </a:rPr>
              <a:t>Male Lion- full mount –CITES “H” Permit</a:t>
            </a:r>
            <a:endParaRPr lang="en-US" sz="3200" dirty="0">
              <a:latin typeface="Times New Roman" pitchFamily="18" charset="0"/>
              <a:cs typeface="Times New Roman" pitchFamily="18" charset="0"/>
            </a:endParaRPr>
          </a:p>
        </p:txBody>
      </p:sp>
      <p:pic>
        <p:nvPicPr>
          <p:cNvPr id="3074" name="Picture 2" descr="C:\Users\jporter\Pictures\hunting trophies\lion 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50" b="-1119"/>
          <a:stretch/>
        </p:blipFill>
        <p:spPr bwMode="auto">
          <a:xfrm>
            <a:off x="1981200" y="34636"/>
            <a:ext cx="4876800" cy="6152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1728304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3455"/>
            <a:ext cx="8229600" cy="1143000"/>
          </a:xfrm>
        </p:spPr>
        <p:txBody>
          <a:bodyPr>
            <a:normAutofit fontScale="90000"/>
          </a:bodyPr>
          <a:lstStyle/>
          <a:p>
            <a:r>
              <a:rPr lang="en-US" sz="3600" dirty="0" smtClean="0"/>
              <a:t>Leopard skin and skull- CITES “H” and U.S. Import Permit</a:t>
            </a:r>
            <a:endParaRPr lang="en-US" sz="3600" dirty="0"/>
          </a:p>
        </p:txBody>
      </p:sp>
      <p:pic>
        <p:nvPicPr>
          <p:cNvPr id="2050" name="Picture 2" descr="C:\Users\jporter\Pictures\hunting trophies\leopar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15240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2883596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188364"/>
            <a:ext cx="8229600" cy="715963"/>
          </a:xfrm>
        </p:spPr>
        <p:txBody>
          <a:bodyPr/>
          <a:lstStyle/>
          <a:p>
            <a:pPr marL="0" indent="0" algn="ctr">
              <a:buNone/>
            </a:pPr>
            <a:r>
              <a:rPr lang="en-US" dirty="0" smtClean="0"/>
              <a:t>Zebra – Shoulder Mount –CITES “H” Permit</a:t>
            </a:r>
            <a:endParaRPr lang="en-US" dirty="0"/>
          </a:p>
        </p:txBody>
      </p:sp>
      <p:pic>
        <p:nvPicPr>
          <p:cNvPr id="4098" name="Picture 2" descr="C:\Users\jporter\Pictures\hunting trophies\zebra.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0" y="0"/>
            <a:ext cx="4610099" cy="617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1232722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xfrm>
            <a:off x="609600" y="228600"/>
            <a:ext cx="7924800" cy="5943600"/>
          </a:xfrm>
        </p:spPr>
      </p:pic>
      <p:sp>
        <p:nvSpPr>
          <p:cNvPr id="4" name="Text Placeholder 3"/>
          <p:cNvSpPr>
            <a:spLocks noGrp="1"/>
          </p:cNvSpPr>
          <p:nvPr>
            <p:ph type="body" sz="half" idx="2"/>
          </p:nvPr>
        </p:nvSpPr>
        <p:spPr>
          <a:xfrm>
            <a:off x="1905000" y="6248400"/>
            <a:ext cx="5486400" cy="804862"/>
          </a:xfrm>
        </p:spPr>
        <p:txBody>
          <a:bodyPr>
            <a:normAutofit/>
          </a:bodyPr>
          <a:lstStyle/>
          <a:p>
            <a:pPr algn="ctr"/>
            <a:r>
              <a:rPr lang="en-US" sz="3200" dirty="0" smtClean="0"/>
              <a:t>Caviar- CITES “T”</a:t>
            </a:r>
            <a:endParaRPr lang="en-US" sz="3200"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1473298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5181600"/>
          </a:xfrm>
        </p:spPr>
        <p:txBody>
          <a:bodyPr>
            <a:noAutofit/>
          </a:bodyPr>
          <a:lstStyle/>
          <a:p>
            <a:r>
              <a:rPr lang="en-US" sz="4800" b="1" dirty="0" smtClean="0"/>
              <a:t>When in doubt, call an Inspector</a:t>
            </a:r>
            <a:r>
              <a:rPr lang="en-US" sz="4800" dirty="0" smtClean="0"/>
              <a:t/>
            </a:r>
            <a:br>
              <a:rPr lang="en-US" sz="4800" dirty="0" smtClean="0"/>
            </a:br>
            <a:r>
              <a:rPr lang="en-US" sz="3200" dirty="0" smtClean="0"/>
              <a:t/>
            </a:r>
            <a:br>
              <a:rPr lang="en-US" sz="3200" dirty="0" smtClean="0"/>
            </a:br>
            <a:r>
              <a:rPr lang="en-US" sz="3200" dirty="0" smtClean="0"/>
              <a:t>Office Hours: Monday-Friday </a:t>
            </a:r>
            <a:br>
              <a:rPr lang="en-US" sz="3200" dirty="0" smtClean="0"/>
            </a:br>
            <a:r>
              <a:rPr lang="en-US" sz="3200" dirty="0" smtClean="0"/>
              <a:t>(excluding Federal holidays)</a:t>
            </a:r>
            <a:br>
              <a:rPr lang="en-US" sz="3200" dirty="0" smtClean="0"/>
            </a:br>
            <a:r>
              <a:rPr lang="en-US" sz="3200" dirty="0" smtClean="0"/>
              <a:t>8:00AM-4:00PM</a:t>
            </a:r>
            <a:r>
              <a:rPr lang="en-US" sz="3200" dirty="0"/>
              <a:t/>
            </a:r>
            <a:br>
              <a:rPr lang="en-US" sz="3200" dirty="0"/>
            </a:br>
            <a:r>
              <a:rPr lang="en-US" sz="3600" b="1" dirty="0"/>
              <a:t>206-429-2198 (office</a:t>
            </a:r>
            <a:r>
              <a:rPr lang="en-US" sz="3600" b="1" dirty="0" smtClean="0"/>
              <a:t>)</a:t>
            </a:r>
            <a:br>
              <a:rPr lang="en-US" sz="3600" b="1" dirty="0" smtClean="0"/>
            </a:br>
            <a:r>
              <a:rPr lang="en-US" sz="3200" dirty="0"/>
              <a:t/>
            </a:r>
            <a:br>
              <a:rPr lang="en-US" sz="3200" dirty="0"/>
            </a:br>
            <a:r>
              <a:rPr lang="en-US" sz="3200" dirty="0" smtClean="0"/>
              <a:t>John_Goldman@fws.gov</a:t>
            </a:r>
            <a:r>
              <a:rPr lang="en-US" sz="3200" dirty="0"/>
              <a:t> </a:t>
            </a:r>
            <a:r>
              <a:rPr lang="en-US" sz="3200" dirty="0" smtClean="0"/>
              <a:t>(Supervisor)</a:t>
            </a:r>
            <a:br>
              <a:rPr lang="en-US" sz="3200" dirty="0" smtClean="0"/>
            </a:br>
            <a:r>
              <a:rPr lang="en-US" sz="3200" dirty="0" smtClean="0"/>
              <a:t>Marcy_Jullian@fws.gov</a:t>
            </a:r>
            <a:br>
              <a:rPr lang="en-US" sz="3200" dirty="0" smtClean="0"/>
            </a:br>
            <a:r>
              <a:rPr lang="en-US" sz="3200" dirty="0" smtClean="0"/>
              <a:t>Ashley_Skeen@fws.gov</a:t>
            </a:r>
            <a:endParaRPr lang="en-US" sz="3200" dirty="0"/>
          </a:p>
        </p:txBody>
      </p:sp>
      <p:pic>
        <p:nvPicPr>
          <p:cNvPr id="4" name="Content Placeholder 3" descr="DOI_COL"/>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609600" y="5486400"/>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ws_col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38600" y="5486400"/>
            <a:ext cx="990600" cy="11851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EW BADGE.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2400" y="5334000"/>
            <a:ext cx="810480" cy="1296768"/>
          </a:xfrm>
          <a:prstGeom prst="rect">
            <a:avLst/>
          </a:prstGeom>
        </p:spPr>
      </p:pic>
    </p:spTree>
    <p:extLst>
      <p:ext uri="{BB962C8B-B14F-4D97-AF65-F5344CB8AC3E}">
        <p14:creationId xmlns:p14="http://schemas.microsoft.com/office/powerpoint/2010/main" val="2093294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
        <p:nvSpPr>
          <p:cNvPr id="11" name="Content Placeholder 10"/>
          <p:cNvSpPr>
            <a:spLocks noGrp="1"/>
          </p:cNvSpPr>
          <p:nvPr>
            <p:ph idx="1"/>
          </p:nvPr>
        </p:nvSpPr>
        <p:spPr>
          <a:xfrm>
            <a:off x="457200" y="381000"/>
            <a:ext cx="8382000" cy="2666999"/>
          </a:xfrm>
        </p:spPr>
        <p:txBody>
          <a:bodyPr>
            <a:noAutofit/>
          </a:bodyPr>
          <a:lstStyle/>
          <a:p>
            <a:pPr marL="0" indent="0" algn="ctr">
              <a:buNone/>
            </a:pPr>
            <a:r>
              <a:rPr lang="en-US" b="1" dirty="0" smtClean="0">
                <a:latin typeface="Times New Roman" pitchFamily="18" charset="0"/>
                <a:cs typeface="Times New Roman" pitchFamily="18" charset="0"/>
              </a:rPr>
              <a:t>Mission of the U.S. Fish &amp; Wildlife Service: </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Working with others to conserve, protect and enhance fish, wildlife, plants and their habitats for the continuing benefit of the American people.</a:t>
            </a:r>
          </a:p>
          <a:p>
            <a:pPr marL="0" indent="0">
              <a:buNone/>
            </a:pPr>
            <a:endParaRPr lang="en-US" b="1"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p:txBody>
      </p:sp>
      <p:pic>
        <p:nvPicPr>
          <p:cNvPr id="12" name="Content Placeholder 3" descr="DOI_CO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5800" y="3575893"/>
            <a:ext cx="2061783" cy="21476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ws_col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10000" y="3581400"/>
            <a:ext cx="1790508" cy="21421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NEW BADGE.gi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00800" y="3581400"/>
            <a:ext cx="1678811" cy="2170449"/>
          </a:xfrm>
          <a:prstGeom prst="rect">
            <a:avLst/>
          </a:prstGeom>
        </p:spPr>
      </p:pic>
    </p:spTree>
    <p:extLst>
      <p:ext uri="{BB962C8B-B14F-4D97-AF65-F5344CB8AC3E}">
        <p14:creationId xmlns:p14="http://schemas.microsoft.com/office/powerpoint/2010/main" val="3325846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NEW BADGE.gif"/>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11500"/>
                    </a14:imgEffect>
                    <a14:imgEffect>
                      <a14:saturation sat="45000"/>
                    </a14:imgEffect>
                    <a14:imgEffect>
                      <a14:brightnessContrast bright="-24000" contrast="-79000"/>
                    </a14:imgEffect>
                  </a14:imgLayer>
                </a14:imgProps>
              </a:ext>
              <a:ext uri="{28A0092B-C50C-407E-A947-70E740481C1C}">
                <a14:useLocalDpi xmlns:a14="http://schemas.microsoft.com/office/drawing/2010/main"/>
              </a:ext>
            </a:extLst>
          </a:blip>
          <a:stretch>
            <a:fillRect/>
          </a:stretch>
        </p:blipFill>
        <p:spPr>
          <a:xfrm>
            <a:off x="2209800" y="916781"/>
            <a:ext cx="4343400" cy="5615360"/>
          </a:xfrm>
          <a:prstGeom prst="rect">
            <a:avLst/>
          </a:prstGeom>
          <a:noFill/>
          <a:effectLst>
            <a:glow rad="1130300">
              <a:schemeClr val="accent1">
                <a:alpha val="32000"/>
              </a:schemeClr>
            </a:glow>
            <a:outerShdw blurRad="50800" dist="50800" dir="1800000" sx="1000" sy="1000" algn="ctr" rotWithShape="0">
              <a:srgbClr val="000000"/>
            </a:outerShdw>
            <a:reflection endPos="0" dir="5400000" sy="-100000" algn="bl" rotWithShape="0"/>
            <a:softEdge rad="0"/>
          </a:effectLst>
          <a:scene3d>
            <a:camera prst="orthographicFront"/>
            <a:lightRig rig="threePt" dir="t"/>
          </a:scene3d>
          <a:sp3d>
            <a:bevelT w="0" h="0"/>
          </a:sp3d>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
        <p:nvSpPr>
          <p:cNvPr id="11" name="Content Placeholder 10"/>
          <p:cNvSpPr>
            <a:spLocks noGrp="1"/>
          </p:cNvSpPr>
          <p:nvPr>
            <p:ph idx="1"/>
          </p:nvPr>
        </p:nvSpPr>
        <p:spPr>
          <a:xfrm>
            <a:off x="457200" y="381000"/>
            <a:ext cx="8382000" cy="5181600"/>
          </a:xfrm>
        </p:spPr>
        <p:txBody>
          <a:bodyPr>
            <a:noAutofit/>
          </a:bodyPr>
          <a:lstStyle/>
          <a:p>
            <a:pPr marL="0" indent="0" algn="ctr">
              <a:buNone/>
            </a:pPr>
            <a:r>
              <a:rPr lang="en-US" b="1" dirty="0" smtClean="0">
                <a:latin typeface="Times New Roman" pitchFamily="18" charset="0"/>
                <a:cs typeface="Times New Roman" pitchFamily="18" charset="0"/>
              </a:rPr>
              <a:t>Mission of the U.S. Fish &amp; Wildlife Service, Law Enforcement: </a:t>
            </a:r>
          </a:p>
          <a:p>
            <a:pPr marL="0" indent="0" algn="ctr">
              <a:buNone/>
            </a:pPr>
            <a:endParaRPr lang="en-US" dirty="0" smtClean="0">
              <a:latin typeface="Times New Roman" pitchFamily="18" charset="0"/>
              <a:cs typeface="Times New Roman" pitchFamily="18" charset="0"/>
            </a:endParaRPr>
          </a:p>
          <a:p>
            <a:pPr marL="0" indent="0" algn="ctr">
              <a:buNone/>
            </a:pPr>
            <a:r>
              <a:rPr lang="en-US" dirty="0" smtClean="0">
                <a:latin typeface="Times New Roman" pitchFamily="18" charset="0"/>
                <a:cs typeface="Times New Roman" pitchFamily="18" charset="0"/>
              </a:rPr>
              <a:t>To protect wildlife and plant resources.  Through the effective enforcement of Federal laws, we contribute to Fish and Wildlife Service efforts to recover endangered species, conserve migratory birds, preserve wildlife habitat, safeguard fisheries, combat invasive species, and promote international wildlife conservation.</a:t>
            </a:r>
            <a:endParaRPr lang="en-US" b="1"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16205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Rhino poaching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jgoldman\Pictures\rhino stat pic 2013(2) (1).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1659098"/>
            <a:ext cx="9144000" cy="353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3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Elephant </a:t>
            </a:r>
            <a:r>
              <a:rPr lang="en-US" smtClean="0"/>
              <a:t>Ivory Poaching</a:t>
            </a:r>
            <a:endParaRPr lang="en-US"/>
          </a:p>
        </p:txBody>
      </p:sp>
      <p:pic>
        <p:nvPicPr>
          <p:cNvPr id="3074" name="Picture 2" descr="C:\Users\jgoldman\Pictures\ivory poaching.jpg"/>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1191262" y="1600200"/>
            <a:ext cx="676147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3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endParaRPr lang="en-US" dirty="0"/>
          </a:p>
        </p:txBody>
      </p:sp>
      <p:pic>
        <p:nvPicPr>
          <p:cNvPr id="1029" name="Picture 5" descr="C:\Users\jgoldman\Pictures\Tiger poaching.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5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296" y="1981200"/>
            <a:ext cx="8229600" cy="2743200"/>
          </a:xfrm>
        </p:spPr>
        <p:txBody>
          <a:bodyPr>
            <a:normAutofit fontScale="92500" lnSpcReduction="10000"/>
          </a:bodyPr>
          <a:lstStyle/>
          <a:p>
            <a:pPr marL="0" indent="0">
              <a:buNone/>
            </a:pPr>
            <a:r>
              <a:rPr lang="en-US" sz="2600" b="1" dirty="0" smtClean="0">
                <a:latin typeface="Times New Roman" pitchFamily="18" charset="0"/>
                <a:cs typeface="Times New Roman" pitchFamily="18" charset="0"/>
              </a:rPr>
              <a:t>USFWS definition:</a:t>
            </a:r>
          </a:p>
          <a:p>
            <a:pPr marL="0" indent="0">
              <a:buNone/>
            </a:pPr>
            <a:endParaRPr lang="en-US" sz="2600" dirty="0" smtClean="0">
              <a:latin typeface="Times New Roman" pitchFamily="18" charset="0"/>
              <a:cs typeface="Times New Roman" pitchFamily="18" charset="0"/>
            </a:endParaRPr>
          </a:p>
          <a:p>
            <a:pPr marL="0" indent="0">
              <a:buNone/>
            </a:pPr>
            <a:r>
              <a:rPr lang="en-US" sz="2600" dirty="0" smtClean="0">
                <a:latin typeface="Times New Roman" pitchFamily="18" charset="0"/>
                <a:cs typeface="Times New Roman" pitchFamily="18" charset="0"/>
              </a:rPr>
              <a:t>Wildlife </a:t>
            </a:r>
            <a:r>
              <a:rPr lang="en-US" sz="2600" dirty="0">
                <a:latin typeface="Times New Roman" pitchFamily="18" charset="0"/>
                <a:cs typeface="Times New Roman" pitchFamily="18" charset="0"/>
              </a:rPr>
              <a:t>is any </a:t>
            </a:r>
            <a:r>
              <a:rPr lang="en-US" sz="2600" dirty="0" smtClean="0">
                <a:latin typeface="Times New Roman" pitchFamily="18" charset="0"/>
                <a:cs typeface="Times New Roman" pitchFamily="18" charset="0"/>
              </a:rPr>
              <a:t>wild animal, whether </a:t>
            </a:r>
            <a:r>
              <a:rPr lang="en-US" sz="2600" u="sng" dirty="0" smtClean="0">
                <a:latin typeface="Times New Roman" pitchFamily="18" charset="0"/>
                <a:cs typeface="Times New Roman" pitchFamily="18" charset="0"/>
              </a:rPr>
              <a:t>live or dead</a:t>
            </a:r>
            <a:r>
              <a:rPr lang="en-US" sz="2600" dirty="0" smtClean="0">
                <a:latin typeface="Times New Roman" pitchFamily="18" charset="0"/>
                <a:cs typeface="Times New Roman" pitchFamily="18" charset="0"/>
              </a:rPr>
              <a:t>, including without limitation any wild mammal, bird, reptile, amphibian, fish, mollusk, crustacean, arthropod, coelenterate, or other invertebrate, whether or not bred, hatched, or born in captivity, and </a:t>
            </a:r>
            <a:r>
              <a:rPr lang="en-US" sz="2600" u="sng" dirty="0" smtClean="0">
                <a:latin typeface="Times New Roman" pitchFamily="18" charset="0"/>
                <a:cs typeface="Times New Roman" pitchFamily="18" charset="0"/>
              </a:rPr>
              <a:t>including any part, product, egg, or offspring </a:t>
            </a:r>
            <a:r>
              <a:rPr lang="en-US" sz="2600" dirty="0" smtClean="0">
                <a:latin typeface="Times New Roman" pitchFamily="18" charset="0"/>
                <a:cs typeface="Times New Roman" pitchFamily="18" charset="0"/>
              </a:rPr>
              <a:t>thereof.  </a:t>
            </a:r>
          </a:p>
          <a:p>
            <a:pPr marL="0" indent="0">
              <a:buNone/>
            </a:pPr>
            <a:endParaRPr lang="en-US" sz="2000" dirty="0" smtClean="0">
              <a:latin typeface="Times New Roman" pitchFamily="18" charset="0"/>
              <a:cs typeface="Times New Roman" pitchFamily="18" charset="0"/>
            </a:endParaRPr>
          </a:p>
          <a:p>
            <a:pPr marL="0" indent="0">
              <a:buNone/>
            </a:pPr>
            <a:endParaRPr lang="en-US" sz="2000" dirty="0">
              <a:effectLst/>
              <a:latin typeface="Times New Roman" pitchFamily="18" charset="0"/>
              <a:cs typeface="Times New Roman" pitchFamily="18" charset="0"/>
            </a:endParaRPr>
          </a:p>
        </p:txBody>
      </p:sp>
      <p:sp>
        <p:nvSpPr>
          <p:cNvPr id="4"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What is Wildlife?</a:t>
            </a:r>
            <a:endParaRPr lang="en-US" sz="3200" b="1" dirty="0">
              <a:latin typeface="Times New Roman" pitchFamily="18" charset="0"/>
              <a:cs typeface="Times New Roman" pitchFamily="18"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6306490"/>
            <a:ext cx="457199" cy="55151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896" y="6206282"/>
            <a:ext cx="457630" cy="651718"/>
          </a:xfrm>
          <a:prstGeom prst="rect">
            <a:avLst/>
          </a:prstGeom>
        </p:spPr>
      </p:pic>
    </p:spTree>
    <p:extLst>
      <p:ext uri="{BB962C8B-B14F-4D97-AF65-F5344CB8AC3E}">
        <p14:creationId xmlns:p14="http://schemas.microsoft.com/office/powerpoint/2010/main" val="193554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Shellfish and Fishery Products</a:t>
            </a:r>
            <a:endParaRPr lang="en-US" dirty="0"/>
          </a:p>
        </p:txBody>
      </p:sp>
      <p:sp>
        <p:nvSpPr>
          <p:cNvPr id="2" name="TextBox 1"/>
          <p:cNvSpPr txBox="1"/>
          <p:nvPr/>
        </p:nvSpPr>
        <p:spPr>
          <a:xfrm>
            <a:off x="457201" y="1981200"/>
            <a:ext cx="8238564" cy="1938992"/>
          </a:xfrm>
          <a:prstGeom prst="rect">
            <a:avLst/>
          </a:prstGeom>
          <a:noFill/>
        </p:spPr>
        <p:txBody>
          <a:bodyPr wrap="square" rtlCol="0">
            <a:spAutoFit/>
          </a:bodyPr>
          <a:lstStyle/>
          <a:p>
            <a:r>
              <a:rPr lang="en-US" sz="2400" u="sng" dirty="0" smtClean="0"/>
              <a:t>Shellfish</a:t>
            </a:r>
            <a:r>
              <a:rPr lang="en-US" sz="2400" dirty="0" smtClean="0"/>
              <a:t> – An aquatic invertebrate with a shell; includes any part, product, egg, or offspring whether or not included in a manufactured product or in a processed food product (i.e.:  oyster, clam, mussel, scallop, cockle, abalone, conch, whelk, marine snail, lobster, crayfish, prawn)</a:t>
            </a:r>
            <a:endParaRPr lang="en-US" sz="2400" dirty="0"/>
          </a:p>
        </p:txBody>
      </p:sp>
      <p:sp>
        <p:nvSpPr>
          <p:cNvPr id="3" name="TextBox 2"/>
          <p:cNvSpPr txBox="1"/>
          <p:nvPr/>
        </p:nvSpPr>
        <p:spPr>
          <a:xfrm>
            <a:off x="381000" y="4482353"/>
            <a:ext cx="8491427" cy="1200329"/>
          </a:xfrm>
          <a:prstGeom prst="rect">
            <a:avLst/>
          </a:prstGeom>
          <a:noFill/>
        </p:spPr>
        <p:txBody>
          <a:bodyPr wrap="none" rtlCol="0">
            <a:spAutoFit/>
          </a:bodyPr>
          <a:lstStyle/>
          <a:p>
            <a:r>
              <a:rPr lang="en-US" sz="2400" u="sng" dirty="0" smtClean="0"/>
              <a:t>Fishery Product </a:t>
            </a:r>
            <a:r>
              <a:rPr lang="en-US" sz="2400" dirty="0" smtClean="0"/>
              <a:t>– A non-living fish; includes any part, product, egg </a:t>
            </a:r>
          </a:p>
          <a:p>
            <a:r>
              <a:rPr lang="en-US" sz="2400" dirty="0" smtClean="0"/>
              <a:t>or offspring whether or not included in a manufactured product </a:t>
            </a:r>
          </a:p>
          <a:p>
            <a:r>
              <a:rPr lang="en-US" sz="2400" dirty="0" smtClean="0"/>
              <a:t>or a processed product.</a:t>
            </a:r>
            <a:endParaRPr lang="en-US" sz="2400" dirty="0"/>
          </a:p>
        </p:txBody>
      </p:sp>
    </p:spTree>
    <p:extLst>
      <p:ext uri="{BB962C8B-B14F-4D97-AF65-F5344CB8AC3E}">
        <p14:creationId xmlns:p14="http://schemas.microsoft.com/office/powerpoint/2010/main" val="948219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5484</TotalTime>
  <Words>713</Words>
  <Application>Microsoft Office PowerPoint</Application>
  <PresentationFormat>On-screen Show (4:3)</PresentationFormat>
  <Paragraphs>130</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1_Office Theme</vt:lpstr>
      <vt:lpstr>U.S. Fish &amp; Wildlife Service Office of Law Enforcement </vt:lpstr>
      <vt:lpstr>           Agenda</vt:lpstr>
      <vt:lpstr>PowerPoint Presentation</vt:lpstr>
      <vt:lpstr>PowerPoint Presentation</vt:lpstr>
      <vt:lpstr>Rhino poaching  </vt:lpstr>
      <vt:lpstr>Elephant Ivory Poaching</vt:lpstr>
      <vt:lpstr>T</vt:lpstr>
      <vt:lpstr>What is Wildlife?</vt:lpstr>
      <vt:lpstr>Shellfish and Fishery Products</vt:lpstr>
      <vt:lpstr>Shellfish and Fishery Products</vt:lpstr>
      <vt:lpstr>USFWS Declaration (Form 3-177)</vt:lpstr>
      <vt:lpstr>Cleared  </vt:lpstr>
      <vt:lpstr>www.fws.gov/le </vt:lpstr>
      <vt:lpstr>What can I find on the www.fws.gov/le that will help me?</vt:lpstr>
      <vt:lpstr>Live Wildlife</vt:lpstr>
      <vt:lpstr>CAVIAR</vt:lpstr>
      <vt:lpstr>Ivory Products</vt:lpstr>
      <vt:lpstr> CORAL &amp; SHELL PRODUCTS</vt:lpstr>
      <vt:lpstr>Hunting Trophies</vt:lpstr>
      <vt:lpstr>PowerPoint Presentation</vt:lpstr>
      <vt:lpstr>Male Lion- full mount –CITES “H” Permit</vt:lpstr>
      <vt:lpstr>Leopard skin and skull- CITES “H” and U.S. Import Permit</vt:lpstr>
      <vt:lpstr>PowerPoint Presentation</vt:lpstr>
      <vt:lpstr>PowerPoint Presentation</vt:lpstr>
      <vt:lpstr>When in doubt, call an Inspector  Office Hours: Monday-Friday  (excluding Federal holidays) 8:00AM-4:00PM 206-429-2198 (office)  John_Goldman@fws.gov (Supervisor) Marcy_Jullian@fws.gov Ashley_Skeen@fws.gov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Fish &amp; Wildlife Service Office of Law Enforcement Port of Atlanta</dc:title>
  <dc:creator>Porter, Joseph</dc:creator>
  <cp:lastModifiedBy>Goldman, John</cp:lastModifiedBy>
  <cp:revision>187</cp:revision>
  <dcterms:created xsi:type="dcterms:W3CDTF">2012-05-17T13:02:24Z</dcterms:created>
  <dcterms:modified xsi:type="dcterms:W3CDTF">2014-03-26T22:09:03Z</dcterms:modified>
</cp:coreProperties>
</file>