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1"/>
  </p:notesMasterIdLst>
  <p:handoutMasterIdLst>
    <p:handoutMasterId r:id="rId22"/>
  </p:handoutMasterIdLst>
  <p:sldIdLst>
    <p:sldId id="262" r:id="rId3"/>
    <p:sldId id="266" r:id="rId4"/>
    <p:sldId id="288" r:id="rId5"/>
    <p:sldId id="264" r:id="rId6"/>
    <p:sldId id="268" r:id="rId7"/>
    <p:sldId id="287" r:id="rId8"/>
    <p:sldId id="289" r:id="rId9"/>
    <p:sldId id="283" r:id="rId10"/>
    <p:sldId id="284" r:id="rId11"/>
    <p:sldId id="286" r:id="rId12"/>
    <p:sldId id="265" r:id="rId13"/>
    <p:sldId id="281" r:id="rId14"/>
    <p:sldId id="277" r:id="rId15"/>
    <p:sldId id="263" r:id="rId16"/>
    <p:sldId id="256" r:id="rId17"/>
    <p:sldId id="259" r:id="rId18"/>
    <p:sldId id="290" r:id="rId19"/>
    <p:sldId id="285" r:id="rId2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82" autoAdjust="0"/>
    <p:restoredTop sz="78580" autoAdjust="0"/>
  </p:normalViewPr>
  <p:slideViewPr>
    <p:cSldViewPr>
      <p:cViewPr>
        <p:scale>
          <a:sx n="75" d="100"/>
          <a:sy n="75" d="100"/>
        </p:scale>
        <p:origin x="-1026" y="-432"/>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3852" y="-4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EBC9D4AA-6BD5-44F3-813F-128805AE0958}" type="datetimeFigureOut">
              <a:rPr lang="en-US" smtClean="0"/>
              <a:t>3/26/2014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80F08321-BDF7-431C-99E7-2BD5FC262480}" type="slidenum">
              <a:rPr lang="en-US" smtClean="0"/>
              <a:t>‹#›</a:t>
            </a:fld>
            <a:endParaRPr lang="en-US"/>
          </a:p>
        </p:txBody>
      </p:sp>
    </p:spTree>
    <p:extLst>
      <p:ext uri="{BB962C8B-B14F-4D97-AF65-F5344CB8AC3E}">
        <p14:creationId xmlns:p14="http://schemas.microsoft.com/office/powerpoint/2010/main" val="3772832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05200" cy="464820"/>
          </a:xfrm>
          <a:prstGeom prst="rect">
            <a:avLst/>
          </a:prstGeom>
        </p:spPr>
        <p:txBody>
          <a:bodyPr vert="horz" lIns="91440" tIns="45720" rIns="91440" bIns="45720" rtlCol="0"/>
          <a:lstStyle>
            <a:lvl1pPr algn="l">
              <a:defRPr sz="1200"/>
            </a:lvl1pPr>
          </a:lstStyle>
          <a:p>
            <a:r>
              <a:rPr lang="en-US" dirty="0" smtClean="0"/>
              <a:t>Carrier and Conveyance Contamination Initiative</a:t>
            </a: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r>
              <a:rPr lang="en-US" dirty="0" smtClean="0"/>
              <a:t>March 18, 2014</a:t>
            </a:r>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dirty="0" smtClean="0"/>
              <a:t>U.S. Customs and Border Protection</a:t>
            </a:r>
          </a:p>
          <a:p>
            <a:r>
              <a:rPr lang="en-US" dirty="0" smtClean="0"/>
              <a:t>Office of Field Operations</a:t>
            </a: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CC97605-67D0-4A0F-8159-637C43C4F37C}" type="slidenum">
              <a:rPr lang="en-US" smtClean="0"/>
              <a:t>‹#›</a:t>
            </a:fld>
            <a:endParaRPr lang="en-US"/>
          </a:p>
        </p:txBody>
      </p:sp>
    </p:spTree>
    <p:extLst>
      <p:ext uri="{BB962C8B-B14F-4D97-AF65-F5344CB8AC3E}">
        <p14:creationId xmlns:p14="http://schemas.microsoft.com/office/powerpoint/2010/main" val="227938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97605-67D0-4A0F-8159-637C43C4F37C}" type="slidenum">
              <a:rPr lang="en-US" smtClean="0"/>
              <a:t>1</a:t>
            </a:fld>
            <a:endParaRPr lang="en-US"/>
          </a:p>
        </p:txBody>
      </p:sp>
      <p:sp>
        <p:nvSpPr>
          <p:cNvPr id="5" name="Header Placeholder 1"/>
          <p:cNvSpPr>
            <a:spLocks noGrp="1"/>
          </p:cNvSpPr>
          <p:nvPr>
            <p:ph type="hdr" sz="quarter"/>
          </p:nvPr>
        </p:nvSpPr>
        <p:spPr>
          <a:xfrm>
            <a:off x="0" y="0"/>
            <a:ext cx="3505200" cy="464820"/>
          </a:xfrm>
          <a:prstGeom prst="rect">
            <a:avLst/>
          </a:prstGeom>
        </p:spPr>
        <p:txBody>
          <a:bodyPr vert="horz" lIns="91440" tIns="45720" rIns="91440" bIns="45720" rtlCol="0"/>
          <a:lstStyle>
            <a:lvl1pPr algn="l">
              <a:defRPr sz="1200"/>
            </a:lvl1pPr>
          </a:lstStyle>
          <a:p>
            <a:r>
              <a:rPr lang="en-US" dirty="0" smtClean="0"/>
              <a:t>Carrier and Conveyance Contamination Initiative</a:t>
            </a:r>
            <a:endParaRPr lang="en-US" dirty="0"/>
          </a:p>
        </p:txBody>
      </p:sp>
      <p:sp>
        <p:nvSpPr>
          <p:cNvPr id="6"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r>
              <a:rPr lang="en-US" dirty="0" smtClean="0"/>
              <a:t>March 18, 2014</a:t>
            </a:r>
            <a:endParaRPr lang="en-US" dirty="0"/>
          </a:p>
        </p:txBody>
      </p:sp>
      <p:sp>
        <p:nvSpPr>
          <p:cNvPr id="7"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dirty="0" smtClean="0"/>
              <a:t>U.S. Customs and Border Protection</a:t>
            </a:r>
          </a:p>
          <a:p>
            <a:r>
              <a:rPr lang="en-US" dirty="0" smtClean="0"/>
              <a:t>Office of Field Operations</a:t>
            </a:r>
            <a:endParaRPr lang="en-US" dirty="0"/>
          </a:p>
        </p:txBody>
      </p:sp>
      <p:sp>
        <p:nvSpPr>
          <p:cNvPr id="8" name="Slide Number Placeholder 6"/>
          <p:cNvSpPr txBox="1">
            <a:spLocks/>
          </p:cNvSpPr>
          <p:nvPr/>
        </p:nvSpPr>
        <p:spPr>
          <a:xfrm>
            <a:off x="3884613" y="8829967"/>
            <a:ext cx="2971800" cy="464820"/>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C97605-67D0-4A0F-8159-637C43C4F37C}" type="slidenum">
              <a:rPr lang="en-US" smtClean="0"/>
              <a:pPr/>
              <a:t>1</a:t>
            </a:fld>
            <a:endParaRPr lang="en-US"/>
          </a:p>
        </p:txBody>
      </p:sp>
    </p:spTree>
    <p:extLst>
      <p:ext uri="{BB962C8B-B14F-4D97-AF65-F5344CB8AC3E}">
        <p14:creationId xmlns:p14="http://schemas.microsoft.com/office/powerpoint/2010/main" val="953611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6CC97605-67D0-4A0F-8159-637C43C4F37C}" type="slidenum">
              <a:rPr lang="en-US" smtClean="0"/>
              <a:t>10</a:t>
            </a:fld>
            <a:endParaRPr lang="en-US"/>
          </a:p>
        </p:txBody>
      </p:sp>
      <p:sp>
        <p:nvSpPr>
          <p:cNvPr id="5" name="Header Placeholder 1"/>
          <p:cNvSpPr>
            <a:spLocks noGrp="1"/>
          </p:cNvSpPr>
          <p:nvPr>
            <p:ph type="hdr" sz="quarter"/>
          </p:nvPr>
        </p:nvSpPr>
        <p:spPr>
          <a:xfrm>
            <a:off x="0" y="0"/>
            <a:ext cx="3505200" cy="464820"/>
          </a:xfrm>
          <a:prstGeom prst="rect">
            <a:avLst/>
          </a:prstGeom>
        </p:spPr>
        <p:txBody>
          <a:bodyPr vert="horz" lIns="91440" tIns="45720" rIns="91440" bIns="45720" rtlCol="0"/>
          <a:lstStyle>
            <a:lvl1pPr algn="l">
              <a:defRPr sz="1200"/>
            </a:lvl1pPr>
          </a:lstStyle>
          <a:p>
            <a:r>
              <a:rPr lang="en-US" dirty="0" smtClean="0"/>
              <a:t>Carrier and Conveyance Contamination Initiative</a:t>
            </a:r>
            <a:endParaRPr lang="en-US" dirty="0"/>
          </a:p>
        </p:txBody>
      </p:sp>
      <p:sp>
        <p:nvSpPr>
          <p:cNvPr id="6"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r>
              <a:rPr lang="en-US" dirty="0" smtClean="0"/>
              <a:t>March 18, 2014</a:t>
            </a:r>
            <a:endParaRPr lang="en-US" dirty="0"/>
          </a:p>
        </p:txBody>
      </p:sp>
      <p:sp>
        <p:nvSpPr>
          <p:cNvPr id="7"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dirty="0" smtClean="0"/>
              <a:t>U.S. Customs and Border Protection</a:t>
            </a:r>
          </a:p>
          <a:p>
            <a:r>
              <a:rPr lang="en-US" dirty="0" smtClean="0"/>
              <a:t>Office of Field Operations</a:t>
            </a:r>
            <a:endParaRPr lang="en-US" dirty="0"/>
          </a:p>
        </p:txBody>
      </p:sp>
      <p:sp>
        <p:nvSpPr>
          <p:cNvPr id="8" name="Slide Number Placeholder 6"/>
          <p:cNvSpPr txBox="1">
            <a:spLocks/>
          </p:cNvSpPr>
          <p:nvPr/>
        </p:nvSpPr>
        <p:spPr>
          <a:xfrm>
            <a:off x="3884613" y="8829967"/>
            <a:ext cx="2971800" cy="464820"/>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C97605-67D0-4A0F-8159-637C43C4F37C}" type="slidenum">
              <a:rPr lang="en-US" smtClean="0"/>
              <a:pPr/>
              <a:t>10</a:t>
            </a:fld>
            <a:endParaRPr lang="en-US"/>
          </a:p>
        </p:txBody>
      </p:sp>
    </p:spTree>
    <p:extLst>
      <p:ext uri="{BB962C8B-B14F-4D97-AF65-F5344CB8AC3E}">
        <p14:creationId xmlns:p14="http://schemas.microsoft.com/office/powerpoint/2010/main" val="2294623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a:r>
              <a:rPr lang="en-US" sz="1000" kern="1200" dirty="0" smtClean="0">
                <a:solidFill>
                  <a:schemeClr val="tx1"/>
                </a:solidFill>
                <a:effectLst/>
                <a:latin typeface="Times New Roman" panose="02020603050405020304" pitchFamily="18" charset="0"/>
                <a:ea typeface="+mn-ea"/>
                <a:cs typeface="Times New Roman" panose="02020603050405020304" pitchFamily="18" charset="0"/>
              </a:rPr>
              <a:t>Notes:</a:t>
            </a:r>
            <a:endParaRPr lang="en-US" sz="1000" b="1" baseline="0" dirty="0" smtClean="0">
              <a:latin typeface="Times New Roman" panose="02020603050405020304" pitchFamily="18" charset="0"/>
              <a:cs typeface="Times New Roman" panose="02020603050405020304" pitchFamily="18" charset="0"/>
            </a:endParaRPr>
          </a:p>
          <a:p>
            <a:pPr marL="0" lvl="2" indent="-171450" algn="l">
              <a:buFont typeface="Arial" panose="020B0604020202020204" pitchFamily="34" charset="0"/>
              <a:buChar char="•"/>
            </a:pPr>
            <a:endParaRPr lang="en-US" sz="1000" b="0" baseline="0" dirty="0" smtClean="0">
              <a:latin typeface="Times New Roman" panose="02020603050405020304" pitchFamily="18" charset="0"/>
              <a:cs typeface="Times New Roman" panose="02020603050405020304" pitchFamily="18" charset="0"/>
            </a:endParaRPr>
          </a:p>
          <a:p>
            <a:r>
              <a:rPr lang="en-US" sz="1000" b="1" kern="1200" dirty="0" smtClean="0">
                <a:solidFill>
                  <a:schemeClr val="tx1"/>
                </a:solidFill>
                <a:effectLst/>
                <a:latin typeface="Times New Roman" panose="02020603050405020304" pitchFamily="18" charset="0"/>
                <a:ea typeface="+mn-ea"/>
                <a:cs typeface="Times New Roman" panose="02020603050405020304" pitchFamily="18" charset="0"/>
              </a:rPr>
              <a:t>Threats posed by wood boring insects on WPM:</a:t>
            </a:r>
          </a:p>
          <a:p>
            <a:endParaRPr lang="en-US" sz="1000" b="1"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000" kern="1200" dirty="0" smtClean="0">
                <a:solidFill>
                  <a:schemeClr val="tx1"/>
                </a:solidFill>
                <a:effectLst/>
                <a:latin typeface="Times New Roman" panose="02020603050405020304" pitchFamily="18" charset="0"/>
                <a:ea typeface="+mn-ea"/>
                <a:cs typeface="Times New Roman" panose="02020603050405020304" pitchFamily="18" charset="0"/>
              </a:rPr>
              <a:t>Significant pest risks associated with WPM include Asian Longhorn Beetle (ALB) and Emerald Ash Borer (EAB), which damage/destroy American agricultural resources.</a:t>
            </a:r>
          </a:p>
          <a:p>
            <a:pPr lvl="0"/>
            <a:r>
              <a:rPr lang="en-US" sz="1000" kern="1200" dirty="0" smtClean="0">
                <a:solidFill>
                  <a:schemeClr val="tx1"/>
                </a:solidFill>
                <a:effectLst/>
                <a:latin typeface="Times New Roman" panose="02020603050405020304" pitchFamily="18" charset="0"/>
                <a:ea typeface="+mn-ea"/>
                <a:cs typeface="Times New Roman" panose="02020603050405020304" pitchFamily="18" charset="0"/>
              </a:rPr>
              <a:t>ALB -71 billion trees valued at over 2 trillion dollars and over $800 M eradication cost.</a:t>
            </a:r>
          </a:p>
          <a:p>
            <a:pPr lvl="0"/>
            <a:r>
              <a:rPr lang="en-US" sz="1000" kern="1200" dirty="0" smtClean="0">
                <a:solidFill>
                  <a:schemeClr val="tx1"/>
                </a:solidFill>
                <a:effectLst/>
                <a:latin typeface="Times New Roman" panose="02020603050405020304" pitchFamily="18" charset="0"/>
                <a:ea typeface="+mn-ea"/>
                <a:cs typeface="Times New Roman" panose="02020603050405020304" pitchFamily="18" charset="0"/>
              </a:rPr>
              <a:t>EAB-has killed tens of millions of ash trees in various states within the United States.</a:t>
            </a:r>
          </a:p>
          <a:p>
            <a:r>
              <a:rPr lang="en-US" sz="1000" kern="1200" dirty="0" smtClean="0">
                <a:solidFill>
                  <a:schemeClr val="tx1"/>
                </a:solidFill>
                <a:effectLst/>
                <a:latin typeface="+mn-lt"/>
                <a:ea typeface="+mn-ea"/>
                <a:cs typeface="+mn-cs"/>
              </a:rPr>
              <a:t> </a:t>
            </a:r>
          </a:p>
          <a:p>
            <a:r>
              <a:rPr lang="en-US" sz="1000" b="1" kern="1200" dirty="0" smtClean="0">
                <a:solidFill>
                  <a:schemeClr val="tx1"/>
                </a:solidFill>
                <a:effectLst/>
                <a:latin typeface="+mn-lt"/>
                <a:ea typeface="+mn-ea"/>
                <a:cs typeface="+mn-cs"/>
              </a:rPr>
              <a:t>CBP’s efforts to prevent entry of wood boring pests on WPM has employed several tools including training and outreach:</a:t>
            </a:r>
          </a:p>
          <a:p>
            <a:endParaRPr lang="en-US" sz="10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WPM training for CBP Agriculture Specialists, CBP Officers, and CBP Port Management</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 power point presentation provided to Industry/Trade and a facilitator’s guide on WPM</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Outreach on WPM to various stakeholders</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CC97605-67D0-4A0F-8159-637C43C4F37C}" type="slidenum">
              <a:rPr lang="en-US" smtClean="0"/>
              <a:t>11</a:t>
            </a:fld>
            <a:endParaRPr lang="en-US" dirty="0"/>
          </a:p>
        </p:txBody>
      </p:sp>
      <p:sp>
        <p:nvSpPr>
          <p:cNvPr id="5" name="Header Placeholder 1"/>
          <p:cNvSpPr>
            <a:spLocks noGrp="1"/>
          </p:cNvSpPr>
          <p:nvPr>
            <p:ph type="hdr" sz="quarter"/>
          </p:nvPr>
        </p:nvSpPr>
        <p:spPr>
          <a:xfrm>
            <a:off x="0" y="0"/>
            <a:ext cx="3505200" cy="464820"/>
          </a:xfrm>
          <a:prstGeom prst="rect">
            <a:avLst/>
          </a:prstGeom>
        </p:spPr>
        <p:txBody>
          <a:bodyPr vert="horz" lIns="91440" tIns="45720" rIns="91440" bIns="45720" rtlCol="0"/>
          <a:lstStyle>
            <a:lvl1pPr algn="l">
              <a:defRPr sz="1200"/>
            </a:lvl1pPr>
          </a:lstStyle>
          <a:p>
            <a:r>
              <a:rPr lang="en-US" dirty="0" smtClean="0"/>
              <a:t>Carrier and Conveyance Contamination Initiative</a:t>
            </a:r>
            <a:endParaRPr lang="en-US" dirty="0"/>
          </a:p>
        </p:txBody>
      </p:sp>
      <p:sp>
        <p:nvSpPr>
          <p:cNvPr id="6"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r>
              <a:rPr lang="en-US" dirty="0" smtClean="0"/>
              <a:t>March 18, 2014</a:t>
            </a:r>
            <a:endParaRPr lang="en-US" dirty="0"/>
          </a:p>
        </p:txBody>
      </p:sp>
      <p:sp>
        <p:nvSpPr>
          <p:cNvPr id="7"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dirty="0" smtClean="0"/>
              <a:t>U.S. Customs and Border Protection</a:t>
            </a:r>
          </a:p>
          <a:p>
            <a:r>
              <a:rPr lang="en-US" dirty="0" smtClean="0"/>
              <a:t>Office of Field Operations</a:t>
            </a:r>
            <a:endParaRPr lang="en-US" dirty="0"/>
          </a:p>
        </p:txBody>
      </p:sp>
      <p:sp>
        <p:nvSpPr>
          <p:cNvPr id="8" name="Slide Number Placeholder 6"/>
          <p:cNvSpPr txBox="1">
            <a:spLocks/>
          </p:cNvSpPr>
          <p:nvPr/>
        </p:nvSpPr>
        <p:spPr>
          <a:xfrm>
            <a:off x="3884613" y="8829967"/>
            <a:ext cx="2971800" cy="464820"/>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C97605-67D0-4A0F-8159-637C43C4F37C}" type="slidenum">
              <a:rPr lang="en-US" smtClean="0"/>
              <a:pPr/>
              <a:t>11</a:t>
            </a:fld>
            <a:endParaRPr lang="en-US"/>
          </a:p>
        </p:txBody>
      </p:sp>
    </p:spTree>
    <p:extLst>
      <p:ext uri="{BB962C8B-B14F-4D97-AF65-F5344CB8AC3E}">
        <p14:creationId xmlns:p14="http://schemas.microsoft.com/office/powerpoint/2010/main" val="2995799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97605-67D0-4A0F-8159-637C43C4F37C}" type="slidenum">
              <a:rPr lang="en-US" smtClean="0"/>
              <a:t>12</a:t>
            </a:fld>
            <a:endParaRPr lang="en-US"/>
          </a:p>
        </p:txBody>
      </p:sp>
      <p:sp>
        <p:nvSpPr>
          <p:cNvPr id="5" name="Header Placeholder 1"/>
          <p:cNvSpPr>
            <a:spLocks noGrp="1"/>
          </p:cNvSpPr>
          <p:nvPr>
            <p:ph type="hdr" sz="quarter"/>
          </p:nvPr>
        </p:nvSpPr>
        <p:spPr>
          <a:xfrm>
            <a:off x="0" y="0"/>
            <a:ext cx="3505200" cy="464820"/>
          </a:xfrm>
          <a:prstGeom prst="rect">
            <a:avLst/>
          </a:prstGeom>
        </p:spPr>
        <p:txBody>
          <a:bodyPr vert="horz" lIns="91440" tIns="45720" rIns="91440" bIns="45720" rtlCol="0"/>
          <a:lstStyle>
            <a:lvl1pPr algn="l">
              <a:defRPr sz="1200"/>
            </a:lvl1pPr>
          </a:lstStyle>
          <a:p>
            <a:r>
              <a:rPr lang="en-US" dirty="0" smtClean="0"/>
              <a:t>Carrier and Conveyance Contamination Initiative</a:t>
            </a:r>
            <a:endParaRPr lang="en-US" dirty="0"/>
          </a:p>
        </p:txBody>
      </p:sp>
      <p:sp>
        <p:nvSpPr>
          <p:cNvPr id="6"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r>
              <a:rPr lang="en-US" dirty="0" smtClean="0"/>
              <a:t>March 18, 2014</a:t>
            </a:r>
            <a:endParaRPr lang="en-US" dirty="0"/>
          </a:p>
        </p:txBody>
      </p:sp>
      <p:sp>
        <p:nvSpPr>
          <p:cNvPr id="7"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dirty="0" smtClean="0"/>
              <a:t>U.S. Customs and Border Protection</a:t>
            </a:r>
          </a:p>
          <a:p>
            <a:r>
              <a:rPr lang="en-US" dirty="0" smtClean="0"/>
              <a:t>Office of Field Operations</a:t>
            </a:r>
            <a:endParaRPr lang="en-US" dirty="0"/>
          </a:p>
        </p:txBody>
      </p:sp>
      <p:sp>
        <p:nvSpPr>
          <p:cNvPr id="8" name="Slide Number Placeholder 6"/>
          <p:cNvSpPr txBox="1">
            <a:spLocks/>
          </p:cNvSpPr>
          <p:nvPr/>
        </p:nvSpPr>
        <p:spPr>
          <a:xfrm>
            <a:off x="3884613" y="8829967"/>
            <a:ext cx="2971800" cy="464820"/>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C97605-67D0-4A0F-8159-637C43C4F37C}" type="slidenum">
              <a:rPr lang="en-US" smtClean="0"/>
              <a:pPr/>
              <a:t>12</a:t>
            </a:fld>
            <a:endParaRPr lang="en-US"/>
          </a:p>
        </p:txBody>
      </p:sp>
    </p:spTree>
    <p:extLst>
      <p:ext uri="{BB962C8B-B14F-4D97-AF65-F5344CB8AC3E}">
        <p14:creationId xmlns:p14="http://schemas.microsoft.com/office/powerpoint/2010/main" val="2294623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endParaRPr lang="en-US" dirty="0" smtClean="0"/>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C97605-67D0-4A0F-8159-637C43C4F37C}" type="slidenum">
              <a:rPr lang="en-US" smtClean="0"/>
              <a:t>13</a:t>
            </a:fld>
            <a:endParaRPr lang="en-US"/>
          </a:p>
        </p:txBody>
      </p:sp>
      <p:sp>
        <p:nvSpPr>
          <p:cNvPr id="5" name="Header Placeholder 1"/>
          <p:cNvSpPr>
            <a:spLocks noGrp="1"/>
          </p:cNvSpPr>
          <p:nvPr>
            <p:ph type="hdr" sz="quarter"/>
          </p:nvPr>
        </p:nvSpPr>
        <p:spPr>
          <a:xfrm>
            <a:off x="0" y="0"/>
            <a:ext cx="3505200" cy="464820"/>
          </a:xfrm>
          <a:prstGeom prst="rect">
            <a:avLst/>
          </a:prstGeom>
        </p:spPr>
        <p:txBody>
          <a:bodyPr vert="horz" lIns="91440" tIns="45720" rIns="91440" bIns="45720" rtlCol="0"/>
          <a:lstStyle>
            <a:lvl1pPr algn="l">
              <a:defRPr sz="1200"/>
            </a:lvl1pPr>
          </a:lstStyle>
          <a:p>
            <a:r>
              <a:rPr lang="en-US" dirty="0" smtClean="0"/>
              <a:t>Carrier and Conveyance Contamination Initiative</a:t>
            </a:r>
            <a:endParaRPr lang="en-US" dirty="0"/>
          </a:p>
        </p:txBody>
      </p:sp>
      <p:sp>
        <p:nvSpPr>
          <p:cNvPr id="6"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r>
              <a:rPr lang="en-US" dirty="0" smtClean="0"/>
              <a:t>March 18, 2014</a:t>
            </a:r>
            <a:endParaRPr lang="en-US" dirty="0"/>
          </a:p>
        </p:txBody>
      </p:sp>
      <p:sp>
        <p:nvSpPr>
          <p:cNvPr id="7"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dirty="0" smtClean="0"/>
              <a:t>U.S. Customs and Border Protection</a:t>
            </a:r>
          </a:p>
          <a:p>
            <a:r>
              <a:rPr lang="en-US" dirty="0" smtClean="0"/>
              <a:t>Office of Field Operations</a:t>
            </a:r>
            <a:endParaRPr lang="en-US" dirty="0"/>
          </a:p>
        </p:txBody>
      </p:sp>
      <p:sp>
        <p:nvSpPr>
          <p:cNvPr id="8" name="Slide Number Placeholder 6"/>
          <p:cNvSpPr txBox="1">
            <a:spLocks/>
          </p:cNvSpPr>
          <p:nvPr/>
        </p:nvSpPr>
        <p:spPr>
          <a:xfrm>
            <a:off x="3884613" y="8829967"/>
            <a:ext cx="2971800" cy="464820"/>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C97605-67D0-4A0F-8159-637C43C4F37C}" type="slidenum">
              <a:rPr lang="en-US" smtClean="0"/>
              <a:pPr/>
              <a:t>13</a:t>
            </a:fld>
            <a:endParaRPr lang="en-US"/>
          </a:p>
        </p:txBody>
      </p:sp>
    </p:spTree>
    <p:extLst>
      <p:ext uri="{BB962C8B-B14F-4D97-AF65-F5344CB8AC3E}">
        <p14:creationId xmlns:p14="http://schemas.microsoft.com/office/powerpoint/2010/main" val="229462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indent="0">
              <a:buFont typeface="Arial" panose="020B0604020202020204" pitchFamily="34" charset="0"/>
              <a:buNone/>
            </a:pPr>
            <a:endParaRPr lang="en-US" sz="1200" b="1"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endParaRPr lang="en-US" sz="1200" b="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endParaRPr lang="en-US" sz="1200" b="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6CC97605-67D0-4A0F-8159-637C43C4F37C}" type="slidenum">
              <a:rPr lang="en-US" smtClean="0"/>
              <a:t>14</a:t>
            </a:fld>
            <a:endParaRPr lang="en-US" dirty="0"/>
          </a:p>
        </p:txBody>
      </p:sp>
      <p:sp>
        <p:nvSpPr>
          <p:cNvPr id="5" name="Header Placeholder 1"/>
          <p:cNvSpPr>
            <a:spLocks noGrp="1"/>
          </p:cNvSpPr>
          <p:nvPr>
            <p:ph type="hdr" sz="quarter"/>
          </p:nvPr>
        </p:nvSpPr>
        <p:spPr>
          <a:xfrm>
            <a:off x="0" y="0"/>
            <a:ext cx="3505200" cy="464820"/>
          </a:xfrm>
          <a:prstGeom prst="rect">
            <a:avLst/>
          </a:prstGeom>
        </p:spPr>
        <p:txBody>
          <a:bodyPr vert="horz" lIns="91440" tIns="45720" rIns="91440" bIns="45720" rtlCol="0"/>
          <a:lstStyle>
            <a:lvl1pPr algn="l">
              <a:defRPr sz="1200"/>
            </a:lvl1pPr>
          </a:lstStyle>
          <a:p>
            <a:r>
              <a:rPr lang="en-US" dirty="0" smtClean="0"/>
              <a:t>Carrier and Conveyance Contamination Initiative</a:t>
            </a:r>
            <a:endParaRPr lang="en-US" dirty="0"/>
          </a:p>
        </p:txBody>
      </p:sp>
      <p:sp>
        <p:nvSpPr>
          <p:cNvPr id="6"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r>
              <a:rPr lang="en-US" dirty="0" smtClean="0"/>
              <a:t>March 18, 2014</a:t>
            </a:r>
            <a:endParaRPr lang="en-US" dirty="0"/>
          </a:p>
        </p:txBody>
      </p:sp>
      <p:sp>
        <p:nvSpPr>
          <p:cNvPr id="7"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dirty="0" smtClean="0"/>
              <a:t>U.S. Customs and Border Protection</a:t>
            </a:r>
          </a:p>
          <a:p>
            <a:r>
              <a:rPr lang="en-US" dirty="0" smtClean="0"/>
              <a:t>Office of Field Operations</a:t>
            </a:r>
            <a:endParaRPr lang="en-US" dirty="0"/>
          </a:p>
        </p:txBody>
      </p:sp>
      <p:sp>
        <p:nvSpPr>
          <p:cNvPr id="8" name="Slide Number Placeholder 6"/>
          <p:cNvSpPr txBox="1">
            <a:spLocks/>
          </p:cNvSpPr>
          <p:nvPr/>
        </p:nvSpPr>
        <p:spPr>
          <a:xfrm>
            <a:off x="3884613" y="8829967"/>
            <a:ext cx="2971800" cy="464820"/>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C97605-67D0-4A0F-8159-637C43C4F37C}" type="slidenum">
              <a:rPr lang="en-US" smtClean="0"/>
              <a:pPr/>
              <a:t>14</a:t>
            </a:fld>
            <a:endParaRPr lang="en-US"/>
          </a:p>
        </p:txBody>
      </p:sp>
    </p:spTree>
    <p:extLst>
      <p:ext uri="{BB962C8B-B14F-4D97-AF65-F5344CB8AC3E}">
        <p14:creationId xmlns:p14="http://schemas.microsoft.com/office/powerpoint/2010/main" val="3391940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1"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endParaRPr lang="en-US" sz="1200" b="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endParaRPr lang="en-US" sz="1200" b="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6CC97605-67D0-4A0F-8159-637C43C4F37C}" type="slidenum">
              <a:rPr lang="en-US" smtClean="0"/>
              <a:t>15</a:t>
            </a:fld>
            <a:endParaRPr lang="en-US"/>
          </a:p>
        </p:txBody>
      </p:sp>
      <p:sp>
        <p:nvSpPr>
          <p:cNvPr id="5" name="Header Placeholder 1"/>
          <p:cNvSpPr>
            <a:spLocks noGrp="1"/>
          </p:cNvSpPr>
          <p:nvPr>
            <p:ph type="hdr" sz="quarter"/>
          </p:nvPr>
        </p:nvSpPr>
        <p:spPr>
          <a:xfrm>
            <a:off x="0" y="0"/>
            <a:ext cx="3505200" cy="464820"/>
          </a:xfrm>
          <a:prstGeom prst="rect">
            <a:avLst/>
          </a:prstGeom>
        </p:spPr>
        <p:txBody>
          <a:bodyPr vert="horz" lIns="91440" tIns="45720" rIns="91440" bIns="45720" rtlCol="0"/>
          <a:lstStyle>
            <a:lvl1pPr algn="l">
              <a:defRPr sz="1200"/>
            </a:lvl1pPr>
          </a:lstStyle>
          <a:p>
            <a:r>
              <a:rPr lang="en-US" dirty="0" smtClean="0"/>
              <a:t>Carrier and Conveyance Contamination Initiative</a:t>
            </a:r>
            <a:endParaRPr lang="en-US" dirty="0"/>
          </a:p>
        </p:txBody>
      </p:sp>
      <p:sp>
        <p:nvSpPr>
          <p:cNvPr id="6"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r>
              <a:rPr lang="en-US" dirty="0" smtClean="0"/>
              <a:t>March 18, 2014</a:t>
            </a:r>
            <a:endParaRPr lang="en-US" dirty="0"/>
          </a:p>
        </p:txBody>
      </p:sp>
      <p:sp>
        <p:nvSpPr>
          <p:cNvPr id="7"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dirty="0" smtClean="0"/>
              <a:t>U.S. Customs and Border Protection</a:t>
            </a:r>
          </a:p>
          <a:p>
            <a:r>
              <a:rPr lang="en-US" dirty="0" smtClean="0"/>
              <a:t>Office of Field Operations</a:t>
            </a:r>
            <a:endParaRPr lang="en-US" dirty="0"/>
          </a:p>
        </p:txBody>
      </p:sp>
      <p:sp>
        <p:nvSpPr>
          <p:cNvPr id="8" name="Slide Number Placeholder 6"/>
          <p:cNvSpPr txBox="1">
            <a:spLocks/>
          </p:cNvSpPr>
          <p:nvPr/>
        </p:nvSpPr>
        <p:spPr>
          <a:xfrm>
            <a:off x="3884613" y="8829967"/>
            <a:ext cx="2971800" cy="464820"/>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C97605-67D0-4A0F-8159-637C43C4F37C}" type="slidenum">
              <a:rPr lang="en-US" smtClean="0"/>
              <a:pPr/>
              <a:t>15</a:t>
            </a:fld>
            <a:endParaRPr lang="en-US"/>
          </a:p>
        </p:txBody>
      </p:sp>
    </p:spTree>
    <p:extLst>
      <p:ext uri="{BB962C8B-B14F-4D97-AF65-F5344CB8AC3E}">
        <p14:creationId xmlns:p14="http://schemas.microsoft.com/office/powerpoint/2010/main" val="3391940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1"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endParaRPr lang="en-US" sz="1200" b="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endParaRPr lang="en-US" sz="1200" b="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6CC97605-67D0-4A0F-8159-637C43C4F37C}" type="slidenum">
              <a:rPr lang="en-US" smtClean="0"/>
              <a:t>16</a:t>
            </a:fld>
            <a:endParaRPr lang="en-US"/>
          </a:p>
        </p:txBody>
      </p:sp>
      <p:sp>
        <p:nvSpPr>
          <p:cNvPr id="5" name="Header Placeholder 1"/>
          <p:cNvSpPr>
            <a:spLocks noGrp="1"/>
          </p:cNvSpPr>
          <p:nvPr>
            <p:ph type="hdr" sz="quarter"/>
          </p:nvPr>
        </p:nvSpPr>
        <p:spPr>
          <a:xfrm>
            <a:off x="0" y="0"/>
            <a:ext cx="3505200" cy="464820"/>
          </a:xfrm>
          <a:prstGeom prst="rect">
            <a:avLst/>
          </a:prstGeom>
        </p:spPr>
        <p:txBody>
          <a:bodyPr vert="horz" lIns="91440" tIns="45720" rIns="91440" bIns="45720" rtlCol="0"/>
          <a:lstStyle>
            <a:lvl1pPr algn="l">
              <a:defRPr sz="1200"/>
            </a:lvl1pPr>
          </a:lstStyle>
          <a:p>
            <a:r>
              <a:rPr lang="en-US" dirty="0" smtClean="0"/>
              <a:t>Carrier and Conveyance Contamination Initiative</a:t>
            </a:r>
            <a:endParaRPr lang="en-US" dirty="0"/>
          </a:p>
        </p:txBody>
      </p:sp>
      <p:sp>
        <p:nvSpPr>
          <p:cNvPr id="6"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r>
              <a:rPr lang="en-US" dirty="0" smtClean="0"/>
              <a:t>March 18, 2014</a:t>
            </a:r>
            <a:endParaRPr lang="en-US" dirty="0"/>
          </a:p>
        </p:txBody>
      </p:sp>
      <p:sp>
        <p:nvSpPr>
          <p:cNvPr id="7"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dirty="0" smtClean="0"/>
              <a:t>U.S. Customs and Border Protection</a:t>
            </a:r>
          </a:p>
          <a:p>
            <a:r>
              <a:rPr lang="en-US" dirty="0" smtClean="0"/>
              <a:t>Office of Field Operations</a:t>
            </a:r>
            <a:endParaRPr lang="en-US" dirty="0"/>
          </a:p>
        </p:txBody>
      </p:sp>
      <p:sp>
        <p:nvSpPr>
          <p:cNvPr id="8" name="Slide Number Placeholder 6"/>
          <p:cNvSpPr txBox="1">
            <a:spLocks/>
          </p:cNvSpPr>
          <p:nvPr/>
        </p:nvSpPr>
        <p:spPr>
          <a:xfrm>
            <a:off x="3884613" y="8829967"/>
            <a:ext cx="2971800" cy="464820"/>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C97605-67D0-4A0F-8159-637C43C4F37C}" type="slidenum">
              <a:rPr lang="en-US" smtClean="0"/>
              <a:pPr/>
              <a:t>16</a:t>
            </a:fld>
            <a:endParaRPr lang="en-US"/>
          </a:p>
        </p:txBody>
      </p:sp>
    </p:spTree>
    <p:extLst>
      <p:ext uri="{BB962C8B-B14F-4D97-AF65-F5344CB8AC3E}">
        <p14:creationId xmlns:p14="http://schemas.microsoft.com/office/powerpoint/2010/main" val="3391940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97605-67D0-4A0F-8159-637C43C4F37C}" type="slidenum">
              <a:rPr lang="en-US" smtClean="0"/>
              <a:t>17</a:t>
            </a:fld>
            <a:endParaRPr lang="en-US"/>
          </a:p>
        </p:txBody>
      </p:sp>
    </p:spTree>
    <p:extLst>
      <p:ext uri="{BB962C8B-B14F-4D97-AF65-F5344CB8AC3E}">
        <p14:creationId xmlns:p14="http://schemas.microsoft.com/office/powerpoint/2010/main" val="3543237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97605-67D0-4A0F-8159-637C43C4F37C}" type="slidenum">
              <a:rPr lang="en-US" smtClean="0"/>
              <a:t>18</a:t>
            </a:fld>
            <a:endParaRPr lang="en-US"/>
          </a:p>
        </p:txBody>
      </p:sp>
    </p:spTree>
    <p:extLst>
      <p:ext uri="{BB962C8B-B14F-4D97-AF65-F5344CB8AC3E}">
        <p14:creationId xmlns:p14="http://schemas.microsoft.com/office/powerpoint/2010/main" val="447822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97605-67D0-4A0F-8159-637C43C4F37C}" type="slidenum">
              <a:rPr lang="en-US" smtClean="0"/>
              <a:t>2</a:t>
            </a:fld>
            <a:endParaRPr lang="en-US"/>
          </a:p>
        </p:txBody>
      </p:sp>
      <p:sp>
        <p:nvSpPr>
          <p:cNvPr id="5" name="Header Placeholder 1"/>
          <p:cNvSpPr>
            <a:spLocks noGrp="1"/>
          </p:cNvSpPr>
          <p:nvPr>
            <p:ph type="hdr" sz="quarter"/>
          </p:nvPr>
        </p:nvSpPr>
        <p:spPr>
          <a:xfrm>
            <a:off x="0" y="0"/>
            <a:ext cx="3505200" cy="464820"/>
          </a:xfrm>
          <a:prstGeom prst="rect">
            <a:avLst/>
          </a:prstGeom>
        </p:spPr>
        <p:txBody>
          <a:bodyPr vert="horz" lIns="91440" tIns="45720" rIns="91440" bIns="45720" rtlCol="0"/>
          <a:lstStyle>
            <a:lvl1pPr algn="l">
              <a:defRPr sz="1200"/>
            </a:lvl1pPr>
          </a:lstStyle>
          <a:p>
            <a:r>
              <a:rPr lang="en-US" dirty="0" smtClean="0"/>
              <a:t>Carrier and Conveyance Contamination Initiative</a:t>
            </a:r>
            <a:endParaRPr lang="en-US" dirty="0"/>
          </a:p>
        </p:txBody>
      </p:sp>
      <p:sp>
        <p:nvSpPr>
          <p:cNvPr id="6"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r>
              <a:rPr lang="en-US" dirty="0" smtClean="0"/>
              <a:t>March 18, 2014</a:t>
            </a:r>
            <a:endParaRPr lang="en-US" dirty="0"/>
          </a:p>
        </p:txBody>
      </p:sp>
      <p:sp>
        <p:nvSpPr>
          <p:cNvPr id="7"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dirty="0" smtClean="0"/>
              <a:t>U.S. Customs and Border Protection</a:t>
            </a:r>
          </a:p>
          <a:p>
            <a:r>
              <a:rPr lang="en-US" dirty="0" smtClean="0"/>
              <a:t>Office of Field Operations</a:t>
            </a:r>
            <a:endParaRPr lang="en-US" dirty="0"/>
          </a:p>
        </p:txBody>
      </p:sp>
      <p:sp>
        <p:nvSpPr>
          <p:cNvPr id="8" name="Slide Number Placeholder 6"/>
          <p:cNvSpPr txBox="1">
            <a:spLocks/>
          </p:cNvSpPr>
          <p:nvPr/>
        </p:nvSpPr>
        <p:spPr>
          <a:xfrm>
            <a:off x="3884613" y="8829967"/>
            <a:ext cx="2971800" cy="464820"/>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C97605-67D0-4A0F-8159-637C43C4F37C}" type="slidenum">
              <a:rPr lang="en-US" smtClean="0"/>
              <a:pPr/>
              <a:t>2</a:t>
            </a:fld>
            <a:endParaRPr lang="en-US"/>
          </a:p>
        </p:txBody>
      </p:sp>
    </p:spTree>
    <p:extLst>
      <p:ext uri="{BB962C8B-B14F-4D97-AF65-F5344CB8AC3E}">
        <p14:creationId xmlns:p14="http://schemas.microsoft.com/office/powerpoint/2010/main" val="229462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97605-67D0-4A0F-8159-637C43C4F37C}" type="slidenum">
              <a:rPr lang="en-US" smtClean="0"/>
              <a:t>3</a:t>
            </a:fld>
            <a:endParaRPr lang="en-US"/>
          </a:p>
        </p:txBody>
      </p:sp>
    </p:spTree>
    <p:extLst>
      <p:ext uri="{BB962C8B-B14F-4D97-AF65-F5344CB8AC3E}">
        <p14:creationId xmlns:p14="http://schemas.microsoft.com/office/powerpoint/2010/main" val="115629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3" y="4415791"/>
            <a:ext cx="6477000" cy="4183380"/>
          </a:xfrm>
        </p:spPr>
        <p:txBody>
          <a:bodyPr/>
          <a:lstStyle/>
          <a:p>
            <a:endParaRPr lang="en-US" sz="1200" b="0" dirty="0" smtClean="0">
              <a:latin typeface="Times New Roman" panose="02020603050405020304" pitchFamily="18" charset="0"/>
              <a:cs typeface="Times New Roman" panose="02020603050405020304" pitchFamily="18" charset="0"/>
            </a:endParaRPr>
          </a:p>
          <a:p>
            <a:endParaRPr lang="en-US" sz="1200" b="0" dirty="0" smtClean="0">
              <a:latin typeface="Times New Roman" panose="02020603050405020304" pitchFamily="18" charset="0"/>
              <a:cs typeface="Times New Roman" panose="02020603050405020304" pitchFamily="18" charset="0"/>
            </a:endParaRPr>
          </a:p>
          <a:p>
            <a:endParaRPr lang="en-US" sz="1200" b="0" dirty="0" smtClean="0">
              <a:latin typeface="Times New Roman" panose="02020603050405020304" pitchFamily="18" charset="0"/>
              <a:cs typeface="Times New Roman" panose="02020603050405020304" pitchFamily="18" charset="0"/>
            </a:endParaRPr>
          </a:p>
          <a:p>
            <a:endParaRPr lang="en-US" sz="1200" b="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CC97605-67D0-4A0F-8159-637C43C4F37C}" type="slidenum">
              <a:rPr lang="en-US" smtClean="0"/>
              <a:t>4</a:t>
            </a:fld>
            <a:endParaRPr lang="en-US" dirty="0"/>
          </a:p>
        </p:txBody>
      </p:sp>
      <p:sp>
        <p:nvSpPr>
          <p:cNvPr id="5" name="Header Placeholder 1"/>
          <p:cNvSpPr>
            <a:spLocks noGrp="1"/>
          </p:cNvSpPr>
          <p:nvPr>
            <p:ph type="hdr" sz="quarter"/>
          </p:nvPr>
        </p:nvSpPr>
        <p:spPr>
          <a:xfrm>
            <a:off x="0" y="0"/>
            <a:ext cx="3505200" cy="464820"/>
          </a:xfrm>
          <a:prstGeom prst="rect">
            <a:avLst/>
          </a:prstGeom>
        </p:spPr>
        <p:txBody>
          <a:bodyPr vert="horz" lIns="91440" tIns="45720" rIns="91440" bIns="45720" rtlCol="0"/>
          <a:lstStyle>
            <a:lvl1pPr algn="l">
              <a:defRPr sz="1200"/>
            </a:lvl1pPr>
          </a:lstStyle>
          <a:p>
            <a:r>
              <a:rPr lang="en-US" dirty="0" smtClean="0"/>
              <a:t>Carrier and Conveyance Contamination Initiative</a:t>
            </a:r>
            <a:endParaRPr lang="en-US" dirty="0"/>
          </a:p>
        </p:txBody>
      </p:sp>
      <p:sp>
        <p:nvSpPr>
          <p:cNvPr id="6"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r>
              <a:rPr lang="en-US" dirty="0" smtClean="0"/>
              <a:t>March 18, 2014</a:t>
            </a:r>
            <a:endParaRPr lang="en-US" dirty="0"/>
          </a:p>
        </p:txBody>
      </p:sp>
      <p:sp>
        <p:nvSpPr>
          <p:cNvPr id="7"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dirty="0" smtClean="0"/>
              <a:t>U.S. Customs and Border Protection</a:t>
            </a:r>
          </a:p>
          <a:p>
            <a:r>
              <a:rPr lang="en-US" dirty="0" smtClean="0"/>
              <a:t>Office of Field Operations</a:t>
            </a:r>
            <a:endParaRPr lang="en-US" dirty="0"/>
          </a:p>
        </p:txBody>
      </p:sp>
      <p:sp>
        <p:nvSpPr>
          <p:cNvPr id="8" name="Slide Number Placeholder 6"/>
          <p:cNvSpPr txBox="1">
            <a:spLocks/>
          </p:cNvSpPr>
          <p:nvPr/>
        </p:nvSpPr>
        <p:spPr>
          <a:xfrm>
            <a:off x="3884613" y="8829967"/>
            <a:ext cx="2971800" cy="464820"/>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C97605-67D0-4A0F-8159-637C43C4F37C}" type="slidenum">
              <a:rPr lang="en-US" smtClean="0"/>
              <a:pPr/>
              <a:t>4</a:t>
            </a:fld>
            <a:endParaRPr lang="en-US"/>
          </a:p>
        </p:txBody>
      </p:sp>
    </p:spTree>
    <p:extLst>
      <p:ext uri="{BB962C8B-B14F-4D97-AF65-F5344CB8AC3E}">
        <p14:creationId xmlns:p14="http://schemas.microsoft.com/office/powerpoint/2010/main" val="2254971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6CC97605-67D0-4A0F-8159-637C43C4F37C}" type="slidenum">
              <a:rPr lang="en-US" smtClean="0"/>
              <a:t>5</a:t>
            </a:fld>
            <a:endParaRPr lang="en-US"/>
          </a:p>
        </p:txBody>
      </p:sp>
      <p:sp>
        <p:nvSpPr>
          <p:cNvPr id="5" name="Header Placeholder 1"/>
          <p:cNvSpPr>
            <a:spLocks noGrp="1"/>
          </p:cNvSpPr>
          <p:nvPr>
            <p:ph type="hdr" sz="quarter"/>
          </p:nvPr>
        </p:nvSpPr>
        <p:spPr>
          <a:xfrm>
            <a:off x="0" y="0"/>
            <a:ext cx="3505200" cy="464820"/>
          </a:xfrm>
          <a:prstGeom prst="rect">
            <a:avLst/>
          </a:prstGeom>
        </p:spPr>
        <p:txBody>
          <a:bodyPr vert="horz" lIns="91440" tIns="45720" rIns="91440" bIns="45720" rtlCol="0"/>
          <a:lstStyle>
            <a:lvl1pPr algn="l">
              <a:defRPr sz="1200"/>
            </a:lvl1pPr>
          </a:lstStyle>
          <a:p>
            <a:r>
              <a:rPr lang="en-US" dirty="0" smtClean="0"/>
              <a:t>Carrier and Conveyance Contamination Initiative</a:t>
            </a:r>
            <a:endParaRPr lang="en-US" dirty="0"/>
          </a:p>
        </p:txBody>
      </p:sp>
      <p:sp>
        <p:nvSpPr>
          <p:cNvPr id="6"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r>
              <a:rPr lang="en-US" dirty="0" smtClean="0"/>
              <a:t>March 18, 2014</a:t>
            </a:r>
            <a:endParaRPr lang="en-US" dirty="0"/>
          </a:p>
        </p:txBody>
      </p:sp>
      <p:sp>
        <p:nvSpPr>
          <p:cNvPr id="7"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dirty="0" smtClean="0"/>
              <a:t>U.S. Customs and Border Protection</a:t>
            </a:r>
          </a:p>
          <a:p>
            <a:r>
              <a:rPr lang="en-US" dirty="0" smtClean="0"/>
              <a:t>Office of Field Operations</a:t>
            </a:r>
            <a:endParaRPr lang="en-US" dirty="0"/>
          </a:p>
        </p:txBody>
      </p:sp>
      <p:sp>
        <p:nvSpPr>
          <p:cNvPr id="8" name="Slide Number Placeholder 6"/>
          <p:cNvSpPr txBox="1">
            <a:spLocks/>
          </p:cNvSpPr>
          <p:nvPr/>
        </p:nvSpPr>
        <p:spPr>
          <a:xfrm>
            <a:off x="3884613" y="8829967"/>
            <a:ext cx="2971800" cy="464820"/>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C97605-67D0-4A0F-8159-637C43C4F37C}" type="slidenum">
              <a:rPr lang="en-US" smtClean="0"/>
              <a:pPr/>
              <a:t>5</a:t>
            </a:fld>
            <a:endParaRPr lang="en-US"/>
          </a:p>
        </p:txBody>
      </p:sp>
    </p:spTree>
    <p:extLst>
      <p:ext uri="{BB962C8B-B14F-4D97-AF65-F5344CB8AC3E}">
        <p14:creationId xmlns:p14="http://schemas.microsoft.com/office/powerpoint/2010/main" val="229462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97605-67D0-4A0F-8159-637C43C4F37C}" type="slidenum">
              <a:rPr lang="en-US" smtClean="0"/>
              <a:t>6</a:t>
            </a:fld>
            <a:endParaRPr lang="en-US"/>
          </a:p>
        </p:txBody>
      </p:sp>
    </p:spTree>
    <p:extLst>
      <p:ext uri="{BB962C8B-B14F-4D97-AF65-F5344CB8AC3E}">
        <p14:creationId xmlns:p14="http://schemas.microsoft.com/office/powerpoint/2010/main" val="2950392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97605-67D0-4A0F-8159-637C43C4F37C}" type="slidenum">
              <a:rPr lang="en-US" smtClean="0"/>
              <a:t>7</a:t>
            </a:fld>
            <a:endParaRPr lang="en-US"/>
          </a:p>
        </p:txBody>
      </p:sp>
    </p:spTree>
    <p:extLst>
      <p:ext uri="{BB962C8B-B14F-4D97-AF65-F5344CB8AC3E}">
        <p14:creationId xmlns:p14="http://schemas.microsoft.com/office/powerpoint/2010/main" val="1257442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CC97605-67D0-4A0F-8159-637C43C4F37C}" type="slidenum">
              <a:rPr lang="en-US" smtClean="0"/>
              <a:t>8</a:t>
            </a:fld>
            <a:endParaRPr lang="en-US"/>
          </a:p>
        </p:txBody>
      </p:sp>
    </p:spTree>
    <p:extLst>
      <p:ext uri="{BB962C8B-B14F-4D97-AF65-F5344CB8AC3E}">
        <p14:creationId xmlns:p14="http://schemas.microsoft.com/office/powerpoint/2010/main" val="132690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97605-67D0-4A0F-8159-637C43C4F37C}" type="slidenum">
              <a:rPr lang="en-US" smtClean="0"/>
              <a:t>9</a:t>
            </a:fld>
            <a:endParaRPr lang="en-US"/>
          </a:p>
        </p:txBody>
      </p:sp>
    </p:spTree>
    <p:extLst>
      <p:ext uri="{BB962C8B-B14F-4D97-AF65-F5344CB8AC3E}">
        <p14:creationId xmlns:p14="http://schemas.microsoft.com/office/powerpoint/2010/main" val="1531029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40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4343400" y="6581001"/>
            <a:ext cx="457200" cy="276999"/>
          </a:xfrm>
        </p:spPr>
        <p:txBody>
          <a:bodyPr/>
          <a:lstStyle>
            <a:lvl1pPr>
              <a:defRPr sz="1200">
                <a:solidFill>
                  <a:schemeClr val="accent4">
                    <a:lumMod val="10000"/>
                  </a:schemeClr>
                </a:solidFill>
              </a:defRPr>
            </a:lvl1pPr>
          </a:lstStyle>
          <a:p>
            <a:pPr>
              <a:defRPr/>
            </a:pPr>
            <a:fld id="{63C092FC-CC3B-4652-A803-06C12E48E9C4}" type="slidenum">
              <a:rPr lang="en-US" smtClean="0"/>
              <a:pPr>
                <a:defRPr/>
              </a:pPr>
              <a:t>‹#›</a:t>
            </a:fld>
            <a:endParaRPr lang="en-US" dirty="0"/>
          </a:p>
        </p:txBody>
      </p:sp>
      <p:sp>
        <p:nvSpPr>
          <p:cNvPr id="4" name="Footer Placeholder 3"/>
          <p:cNvSpPr>
            <a:spLocks noGrp="1"/>
          </p:cNvSpPr>
          <p:nvPr>
            <p:ph type="ftr" sz="quarter" idx="11"/>
          </p:nvPr>
        </p:nvSpPr>
        <p:spPr>
          <a:xfrm>
            <a:off x="3124200" y="6172200"/>
            <a:ext cx="2895600" cy="427038"/>
          </a:xfrm>
        </p:spPr>
        <p:txBody>
          <a:bodyPr/>
          <a:lstStyle>
            <a:lvl1pPr>
              <a:defRPr sz="1200">
                <a:solidFill>
                  <a:schemeClr val="accent4">
                    <a:lumMod val="10000"/>
                  </a:schemeClr>
                </a:solidFill>
                <a:latin typeface="Arial" panose="020B0604020202020204" pitchFamily="34" charset="0"/>
                <a:cs typeface="Arial" panose="020B0604020202020204" pitchFamily="34" charset="0"/>
              </a:defRPr>
            </a:lvl1pPr>
          </a:lstStyle>
          <a:p>
            <a:pPr>
              <a:defRPr/>
            </a:pPr>
            <a:r>
              <a:rPr lang="en-US" smtClean="0"/>
              <a:t>Mikel Tookes Deputy Executive Director</a:t>
            </a:r>
            <a:endParaRPr lang="en-US" dirty="0"/>
          </a:p>
        </p:txBody>
      </p:sp>
    </p:spTree>
    <p:extLst>
      <p:ext uri="{BB962C8B-B14F-4D97-AF65-F5344CB8AC3E}">
        <p14:creationId xmlns:p14="http://schemas.microsoft.com/office/powerpoint/2010/main" val="88357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4000">
                <a:solidFill>
                  <a:schemeClr val="bg1">
                    <a:lumMod val="50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4343400" y="6581001"/>
            <a:ext cx="457200" cy="276999"/>
          </a:xfrm>
          <a:prstGeom prst="rect">
            <a:avLst/>
          </a:prstGeom>
        </p:spPr>
        <p:txBody>
          <a:bodyPr/>
          <a:lstStyle>
            <a:lvl1pPr>
              <a:defRPr sz="1200">
                <a:solidFill>
                  <a:schemeClr val="bg1">
                    <a:lumMod val="50000"/>
                  </a:schemeClr>
                </a:solidFill>
              </a:defRPr>
            </a:lvl1pPr>
          </a:lstStyle>
          <a:p>
            <a:pPr>
              <a:defRPr/>
            </a:pPr>
            <a:fld id="{63C092FC-CC3B-4652-A803-06C12E48E9C4}" type="slidenum">
              <a:rPr lang="en-US" smtClean="0">
                <a:solidFill>
                  <a:srgbClr val="FFFFFF">
                    <a:lumMod val="50000"/>
                  </a:srgbClr>
                </a:solidFill>
              </a:rPr>
              <a:pPr>
                <a:defRPr/>
              </a:pPr>
              <a:t>‹#›</a:t>
            </a:fld>
            <a:endParaRPr lang="en-US" dirty="0">
              <a:solidFill>
                <a:srgbClr val="FFFFFF">
                  <a:lumMod val="50000"/>
                </a:srgbClr>
              </a:solidFill>
            </a:endParaRPr>
          </a:p>
        </p:txBody>
      </p:sp>
      <p:sp>
        <p:nvSpPr>
          <p:cNvPr id="4" name="Footer Placeholder 3"/>
          <p:cNvSpPr>
            <a:spLocks noGrp="1"/>
          </p:cNvSpPr>
          <p:nvPr>
            <p:ph type="ftr" sz="quarter" idx="11"/>
          </p:nvPr>
        </p:nvSpPr>
        <p:spPr>
          <a:xfrm>
            <a:off x="3124200" y="6248400"/>
            <a:ext cx="2895600" cy="427038"/>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pPr>
              <a:defRPr/>
            </a:pPr>
            <a:r>
              <a:rPr lang="en-US" smtClean="0">
                <a:solidFill>
                  <a:srgbClr val="FFFFFF">
                    <a:lumMod val="50000"/>
                  </a:srgbClr>
                </a:solidFill>
              </a:rPr>
              <a:t>Mikel Tookes Deputy Executive Director</a:t>
            </a:r>
            <a:endParaRPr lang="en-US" dirty="0">
              <a:solidFill>
                <a:srgbClr val="FFFFFF">
                  <a:lumMod val="50000"/>
                </a:srgbClr>
              </a:solidFill>
            </a:endParaRPr>
          </a:p>
        </p:txBody>
      </p:sp>
    </p:spTree>
    <p:extLst>
      <p:ext uri="{BB962C8B-B14F-4D97-AF65-F5344CB8AC3E}">
        <p14:creationId xmlns:p14="http://schemas.microsoft.com/office/powerpoint/2010/main" val="37151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4">
                    <a:lumMod val="1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2"/>
          <p:cNvSpPr>
            <a:spLocks noGrp="1"/>
          </p:cNvSpPr>
          <p:nvPr>
            <p:ph type="sldNum" sz="quarter" idx="10"/>
          </p:nvPr>
        </p:nvSpPr>
        <p:spPr>
          <a:xfrm>
            <a:off x="4343400" y="6581001"/>
            <a:ext cx="457200" cy="276999"/>
          </a:xfrm>
          <a:prstGeom prst="rect">
            <a:avLst/>
          </a:prstGeom>
        </p:spPr>
        <p:txBody>
          <a:bodyPr/>
          <a:lstStyle>
            <a:lvl1pPr>
              <a:defRPr sz="1200">
                <a:solidFill>
                  <a:schemeClr val="bg1">
                    <a:lumMod val="50000"/>
                  </a:schemeClr>
                </a:solidFill>
              </a:defRPr>
            </a:lvl1pPr>
          </a:lstStyle>
          <a:p>
            <a:pPr>
              <a:defRPr/>
            </a:pPr>
            <a:fld id="{63C092FC-CC3B-4652-A803-06C12E48E9C4}" type="slidenum">
              <a:rPr lang="en-US" smtClean="0">
                <a:solidFill>
                  <a:srgbClr val="FFFFFF">
                    <a:lumMod val="50000"/>
                  </a:srgbClr>
                </a:solidFill>
              </a:rPr>
              <a:pPr>
                <a:defRPr/>
              </a:pPr>
              <a:t>‹#›</a:t>
            </a:fld>
            <a:endParaRPr lang="en-US" dirty="0">
              <a:solidFill>
                <a:srgbClr val="FFFFFF">
                  <a:lumMod val="50000"/>
                </a:srgbClr>
              </a:solidFill>
            </a:endParaRPr>
          </a:p>
        </p:txBody>
      </p:sp>
      <p:sp>
        <p:nvSpPr>
          <p:cNvPr id="8" name="Footer Placeholder 3"/>
          <p:cNvSpPr>
            <a:spLocks noGrp="1"/>
          </p:cNvSpPr>
          <p:nvPr>
            <p:ph type="ftr" sz="quarter" idx="11"/>
          </p:nvPr>
        </p:nvSpPr>
        <p:spPr>
          <a:xfrm>
            <a:off x="3124200" y="6248400"/>
            <a:ext cx="2895600" cy="427038"/>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pPr>
              <a:defRPr/>
            </a:pPr>
            <a:r>
              <a:rPr lang="en-US" smtClean="0">
                <a:solidFill>
                  <a:srgbClr val="FFFFFF">
                    <a:lumMod val="50000"/>
                  </a:srgbClr>
                </a:solidFill>
              </a:rPr>
              <a:t>Mikel Tookes Deputy Executive Director</a:t>
            </a:r>
            <a:endParaRPr lang="en-US" dirty="0">
              <a:solidFill>
                <a:srgbClr val="FFFFFF">
                  <a:lumMod val="50000"/>
                </a:srgbClr>
              </a:solidFill>
            </a:endParaRPr>
          </a:p>
        </p:txBody>
      </p:sp>
    </p:spTree>
    <p:extLst>
      <p:ext uri="{BB962C8B-B14F-4D97-AF65-F5344CB8AC3E}">
        <p14:creationId xmlns:p14="http://schemas.microsoft.com/office/powerpoint/2010/main" val="61784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182563"/>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47462" name="Rectangle 6"/>
          <p:cNvSpPr>
            <a:spLocks noGrp="1" noChangeArrowheads="1"/>
          </p:cNvSpPr>
          <p:nvPr>
            <p:ph type="sldNum" sz="quarter" idx="4"/>
          </p:nvPr>
        </p:nvSpPr>
        <p:spPr bwMode="black">
          <a:xfrm>
            <a:off x="4343400" y="6581001"/>
            <a:ext cx="457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defRPr sz="1200" b="0">
                <a:solidFill>
                  <a:schemeClr val="accent4">
                    <a:lumMod val="10000"/>
                  </a:schemeClr>
                </a:solidFill>
                <a:latin typeface="Arial" pitchFamily="34" charset="0"/>
                <a:cs typeface="+mn-cs"/>
              </a:defRPr>
            </a:lvl1pPr>
          </a:lstStyle>
          <a:p>
            <a:pPr>
              <a:defRPr/>
            </a:pPr>
            <a:fld id="{63C092FC-CC3B-4652-A803-06C12E48E9C4}" type="slidenum">
              <a:rPr lang="en-US" smtClean="0"/>
              <a:pPr>
                <a:defRPr/>
              </a:pPr>
              <a:t>‹#›</a:t>
            </a:fld>
            <a:endParaRPr lang="en-US" dirty="0"/>
          </a:p>
        </p:txBody>
      </p:sp>
      <p:sp>
        <p:nvSpPr>
          <p:cNvPr id="1028" name="Rectangle 7"/>
          <p:cNvSpPr>
            <a:spLocks noChangeArrowheads="1"/>
          </p:cNvSpPr>
          <p:nvPr/>
        </p:nvSpPr>
        <p:spPr bwMode="black">
          <a:xfrm>
            <a:off x="5791200" y="64008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sz="1100" b="0">
              <a:solidFill>
                <a:srgbClr val="FFFFFF"/>
              </a:solidFill>
              <a:latin typeface="Arial" charset="0"/>
            </a:endParaRPr>
          </a:p>
        </p:txBody>
      </p:sp>
      <p:sp>
        <p:nvSpPr>
          <p:cNvPr id="1029" name="Rectangle 19"/>
          <p:cNvSpPr>
            <a:spLocks noGrp="1" noChangeArrowheads="1"/>
          </p:cNvSpPr>
          <p:nvPr>
            <p:ph type="body" idx="1"/>
          </p:nvPr>
        </p:nvSpPr>
        <p:spPr bwMode="auto">
          <a:xfrm>
            <a:off x="457200" y="1600200"/>
            <a:ext cx="8229600" cy="434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7476" name="Rectangle 20"/>
          <p:cNvSpPr>
            <a:spLocks noGrp="1" noChangeArrowheads="1"/>
          </p:cNvSpPr>
          <p:nvPr>
            <p:ph type="ftr" sz="quarter" idx="3"/>
          </p:nvPr>
        </p:nvSpPr>
        <p:spPr bwMode="auto">
          <a:xfrm>
            <a:off x="3124200" y="6172200"/>
            <a:ext cx="2895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0">
                <a:solidFill>
                  <a:schemeClr val="accent4">
                    <a:lumMod val="10000"/>
                  </a:schemeClr>
                </a:solidFill>
                <a:latin typeface="Arial" panose="020B0604020202020204" pitchFamily="34" charset="0"/>
                <a:cs typeface="Arial" panose="020B0604020202020204" pitchFamily="34" charset="0"/>
              </a:defRPr>
            </a:lvl1pPr>
          </a:lstStyle>
          <a:p>
            <a:pPr>
              <a:defRPr/>
            </a:pPr>
            <a:r>
              <a:rPr lang="en-US" smtClean="0"/>
              <a:t>Mikel Tookes Deputy Executive Director</a:t>
            </a:r>
            <a:endParaRPr lang="en-US" dirty="0"/>
          </a:p>
        </p:txBody>
      </p:sp>
      <p:pic>
        <p:nvPicPr>
          <p:cNvPr id="1031" name="Picture 21" descr="DHS_cbp_S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41016" t="42406" r="41016" b="42404"/>
          <a:stretch>
            <a:fillRect/>
          </a:stretch>
        </p:blipFill>
        <p:spPr bwMode="auto">
          <a:xfrm>
            <a:off x="76200" y="6019800"/>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22"/>
          <p:cNvGrpSpPr>
            <a:grpSpLocks/>
          </p:cNvGrpSpPr>
          <p:nvPr userDrawn="1"/>
        </p:nvGrpSpPr>
        <p:grpSpPr bwMode="auto">
          <a:xfrm>
            <a:off x="6934200" y="6096000"/>
            <a:ext cx="2065338" cy="603250"/>
            <a:chOff x="3840" y="2348"/>
            <a:chExt cx="1301" cy="380"/>
          </a:xfrm>
        </p:grpSpPr>
        <p:sp>
          <p:nvSpPr>
            <p:cNvPr id="1033" name="Text Box 23"/>
            <p:cNvSpPr txBox="1">
              <a:spLocks noChangeArrowheads="1"/>
            </p:cNvSpPr>
            <p:nvPr/>
          </p:nvSpPr>
          <p:spPr bwMode="auto">
            <a:xfrm>
              <a:off x="3840" y="2442"/>
              <a:ext cx="94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800" b="1">
                  <a:solidFill>
                    <a:srgbClr val="000000"/>
                  </a:solidFill>
                  <a:latin typeface="Times New Roman" pitchFamily="18" charset="0"/>
                  <a:cs typeface="Times New Roman" pitchFamily="18" charset="0"/>
                </a:defRPr>
              </a:lvl1pPr>
              <a:lvl2pPr marL="742950" indent="-285750">
                <a:defRPr sz="3800" b="1">
                  <a:solidFill>
                    <a:srgbClr val="000000"/>
                  </a:solidFill>
                  <a:latin typeface="Times New Roman" pitchFamily="18" charset="0"/>
                  <a:cs typeface="Times New Roman" pitchFamily="18" charset="0"/>
                </a:defRPr>
              </a:lvl2pPr>
              <a:lvl3pPr marL="1143000" indent="-228600">
                <a:defRPr sz="3800" b="1">
                  <a:solidFill>
                    <a:srgbClr val="000000"/>
                  </a:solidFill>
                  <a:latin typeface="Times New Roman" pitchFamily="18" charset="0"/>
                  <a:cs typeface="Times New Roman" pitchFamily="18" charset="0"/>
                </a:defRPr>
              </a:lvl3pPr>
              <a:lvl4pPr marL="1600200" indent="-228600">
                <a:defRPr sz="3800" b="1">
                  <a:solidFill>
                    <a:srgbClr val="000000"/>
                  </a:solidFill>
                  <a:latin typeface="Times New Roman" pitchFamily="18" charset="0"/>
                  <a:cs typeface="Times New Roman" pitchFamily="18" charset="0"/>
                </a:defRPr>
              </a:lvl4pPr>
              <a:lvl5pPr marL="2057400" indent="-228600">
                <a:defRPr sz="3800" b="1">
                  <a:solidFill>
                    <a:srgbClr val="000000"/>
                  </a:solidFill>
                  <a:latin typeface="Times New Roman" pitchFamily="18" charset="0"/>
                  <a:cs typeface="Times New Roman" pitchFamily="18" charset="0"/>
                </a:defRPr>
              </a:lvl5pPr>
              <a:lvl6pPr marL="2514600" indent="-228600" eaLnBrk="0" fontAlgn="base" hangingPunct="0">
                <a:spcBef>
                  <a:spcPct val="0"/>
                </a:spcBef>
                <a:spcAft>
                  <a:spcPct val="0"/>
                </a:spcAft>
                <a:defRPr sz="3800" b="1">
                  <a:solidFill>
                    <a:srgbClr val="000000"/>
                  </a:solidFill>
                  <a:latin typeface="Times New Roman" pitchFamily="18" charset="0"/>
                  <a:cs typeface="Times New Roman" pitchFamily="18" charset="0"/>
                </a:defRPr>
              </a:lvl6pPr>
              <a:lvl7pPr marL="2971800" indent="-228600" eaLnBrk="0" fontAlgn="base" hangingPunct="0">
                <a:spcBef>
                  <a:spcPct val="0"/>
                </a:spcBef>
                <a:spcAft>
                  <a:spcPct val="0"/>
                </a:spcAft>
                <a:defRPr sz="3800" b="1">
                  <a:solidFill>
                    <a:srgbClr val="000000"/>
                  </a:solidFill>
                  <a:latin typeface="Times New Roman" pitchFamily="18" charset="0"/>
                  <a:cs typeface="Times New Roman" pitchFamily="18" charset="0"/>
                </a:defRPr>
              </a:lvl7pPr>
              <a:lvl8pPr marL="3429000" indent="-228600" eaLnBrk="0" fontAlgn="base" hangingPunct="0">
                <a:spcBef>
                  <a:spcPct val="0"/>
                </a:spcBef>
                <a:spcAft>
                  <a:spcPct val="0"/>
                </a:spcAft>
                <a:defRPr sz="3800" b="1">
                  <a:solidFill>
                    <a:srgbClr val="000000"/>
                  </a:solidFill>
                  <a:latin typeface="Times New Roman" pitchFamily="18" charset="0"/>
                  <a:cs typeface="Times New Roman" pitchFamily="18" charset="0"/>
                </a:defRPr>
              </a:lvl8pPr>
              <a:lvl9pPr marL="3886200" indent="-228600" eaLnBrk="0" fontAlgn="base" hangingPunct="0">
                <a:spcBef>
                  <a:spcPct val="0"/>
                </a:spcBef>
                <a:spcAft>
                  <a:spcPct val="0"/>
                </a:spcAft>
                <a:defRPr sz="3800" b="1">
                  <a:solidFill>
                    <a:srgbClr val="000000"/>
                  </a:solidFill>
                  <a:latin typeface="Times New Roman" pitchFamily="18" charset="0"/>
                  <a:cs typeface="Times New Roman" pitchFamily="18" charset="0"/>
                </a:defRPr>
              </a:lvl9pPr>
            </a:lstStyle>
            <a:p>
              <a:pPr eaLnBrk="1" hangingPunct="1">
                <a:defRPr/>
              </a:pPr>
              <a:r>
                <a:rPr lang="en-US" sz="1400" b="0" dirty="0" smtClean="0">
                  <a:solidFill>
                    <a:schemeClr val="accent2">
                      <a:lumMod val="50000"/>
                    </a:schemeClr>
                  </a:solidFill>
                  <a:latin typeface="Arial" panose="020B0604020202020204" pitchFamily="34" charset="0"/>
                  <a:cs typeface="Arial" panose="020B0604020202020204" pitchFamily="34" charset="0"/>
                </a:rPr>
                <a:t>Field Operations</a:t>
              </a:r>
            </a:p>
          </p:txBody>
        </p:sp>
        <p:pic>
          <p:nvPicPr>
            <p:cNvPr id="1034" name="Picture 24" descr="OFO patch 1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3" y="2348"/>
              <a:ext cx="358"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11796126"/>
      </p:ext>
    </p:extLst>
  </p:cSld>
  <p:clrMap bg1="lt1" tx1="dk1" bg2="lt2" tx2="dk2" accent1="accent1" accent2="accent2" accent3="accent3" accent4="accent4" accent5="accent5" accent6="accent6" hlink="hlink" folHlink="folHlink"/>
  <p:sldLayoutIdLst>
    <p:sldLayoutId id="2147483673" r:id="rId1"/>
  </p:sldLayoutIdLst>
  <p:hf hdr="0" dt="0"/>
  <p:txStyles>
    <p:titleStyle>
      <a:lvl1pPr algn="l" rtl="0" eaLnBrk="0" fontAlgn="base" hangingPunct="0">
        <a:spcBef>
          <a:spcPct val="0"/>
        </a:spcBef>
        <a:spcAft>
          <a:spcPct val="0"/>
        </a:spcAft>
        <a:defRPr sz="4200" b="1">
          <a:solidFill>
            <a:srgbClr val="00000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p:titleStyle>
    <p:bodyStyle>
      <a:lvl1pPr marL="350838" indent="-350838" algn="l" rtl="0" eaLnBrk="0" fontAlgn="base" hangingPunct="0">
        <a:spcBef>
          <a:spcPct val="30000"/>
        </a:spcBef>
        <a:spcAft>
          <a:spcPct val="0"/>
        </a:spcAft>
        <a:buClr>
          <a:srgbClr val="000000"/>
        </a:buClr>
        <a:buChar char="•"/>
        <a:defRPr sz="3200">
          <a:solidFill>
            <a:srgbClr val="000000"/>
          </a:solidFill>
          <a:latin typeface="Arial" panose="020B0604020202020204" pitchFamily="34" charset="0"/>
          <a:ea typeface="+mn-ea"/>
          <a:cs typeface="Arial" panose="020B0604020202020204" pitchFamily="34" charset="0"/>
        </a:defRPr>
      </a:lvl1pPr>
      <a:lvl2pPr marL="808038" indent="-342900" algn="l" rtl="0" eaLnBrk="0" fontAlgn="base" hangingPunct="0">
        <a:spcBef>
          <a:spcPct val="30000"/>
        </a:spcBef>
        <a:spcAft>
          <a:spcPct val="0"/>
        </a:spcAft>
        <a:buClr>
          <a:srgbClr val="000000"/>
        </a:buClr>
        <a:buFont typeface="Wingdings" pitchFamily="2" charset="2"/>
        <a:buChar char="§"/>
        <a:defRPr sz="2800">
          <a:solidFill>
            <a:srgbClr val="000000"/>
          </a:solidFill>
          <a:latin typeface="Arial" panose="020B0604020202020204" pitchFamily="34" charset="0"/>
          <a:cs typeface="Arial" panose="020B0604020202020204" pitchFamily="34" charset="0"/>
        </a:defRPr>
      </a:lvl2pPr>
      <a:lvl3pPr marL="1265238" indent="-342900" algn="l" rtl="0" eaLnBrk="0" fontAlgn="base" hangingPunct="0">
        <a:spcBef>
          <a:spcPct val="30000"/>
        </a:spcBef>
        <a:spcAft>
          <a:spcPct val="0"/>
        </a:spcAft>
        <a:buClr>
          <a:srgbClr val="000000"/>
        </a:buClr>
        <a:buChar char="•"/>
        <a:defRPr sz="2400">
          <a:solidFill>
            <a:srgbClr val="000000"/>
          </a:solidFill>
          <a:latin typeface="Arial" panose="020B0604020202020204" pitchFamily="34" charset="0"/>
          <a:cs typeface="Arial" panose="020B0604020202020204" pitchFamily="34" charset="0"/>
        </a:defRPr>
      </a:lvl3pPr>
      <a:lvl4pPr marL="1611313" indent="-231775" algn="l" rtl="0" eaLnBrk="0" fontAlgn="base" hangingPunct="0">
        <a:spcBef>
          <a:spcPct val="30000"/>
        </a:spcBef>
        <a:spcAft>
          <a:spcPct val="0"/>
        </a:spcAft>
        <a:buClr>
          <a:srgbClr val="B0B1B3"/>
        </a:buClr>
        <a:buFont typeface="Wingdings" pitchFamily="2" charset="2"/>
        <a:buChar char="§"/>
        <a:defRPr sz="1700">
          <a:solidFill>
            <a:srgbClr val="EFF7FF"/>
          </a:solidFill>
          <a:latin typeface="+mn-lt"/>
          <a:cs typeface="+mn-cs"/>
        </a:defRPr>
      </a:lvl4pPr>
      <a:lvl5pPr marL="194786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cs typeface="+mn-cs"/>
        </a:defRPr>
      </a:lvl5pPr>
      <a:lvl6pPr marL="240506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cs typeface="+mn-cs"/>
        </a:defRPr>
      </a:lvl6pPr>
      <a:lvl7pPr marL="286226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cs typeface="+mn-cs"/>
        </a:defRPr>
      </a:lvl7pPr>
      <a:lvl8pPr marL="331946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cs typeface="+mn-cs"/>
        </a:defRPr>
      </a:lvl8pPr>
      <a:lvl9pPr marL="377666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182563"/>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8" name="Rectangle 7"/>
          <p:cNvSpPr>
            <a:spLocks noChangeArrowheads="1"/>
          </p:cNvSpPr>
          <p:nvPr/>
        </p:nvSpPr>
        <p:spPr bwMode="black">
          <a:xfrm>
            <a:off x="5791200" y="64008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sz="1100" dirty="0">
              <a:solidFill>
                <a:srgbClr val="FFFFFF"/>
              </a:solidFill>
              <a:latin typeface="Arial" charset="0"/>
            </a:endParaRPr>
          </a:p>
        </p:txBody>
      </p:sp>
      <p:sp>
        <p:nvSpPr>
          <p:cNvPr id="1029" name="Rectangle 19"/>
          <p:cNvSpPr>
            <a:spLocks noGrp="1" noChangeArrowheads="1"/>
          </p:cNvSpPr>
          <p:nvPr>
            <p:ph type="body" idx="1"/>
          </p:nvPr>
        </p:nvSpPr>
        <p:spPr bwMode="auto">
          <a:xfrm>
            <a:off x="457200" y="1600200"/>
            <a:ext cx="8229600" cy="434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31" name="Picture 21" descr="DHS_cbp_S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41016" t="42406" r="41016" b="42404"/>
          <a:stretch>
            <a:fillRect/>
          </a:stretch>
        </p:blipFill>
        <p:spPr bwMode="auto">
          <a:xfrm>
            <a:off x="76200" y="6096000"/>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22"/>
          <p:cNvGrpSpPr>
            <a:grpSpLocks/>
          </p:cNvGrpSpPr>
          <p:nvPr userDrawn="1"/>
        </p:nvGrpSpPr>
        <p:grpSpPr bwMode="auto">
          <a:xfrm>
            <a:off x="6934200" y="6178550"/>
            <a:ext cx="2065338" cy="603250"/>
            <a:chOff x="3840" y="2400"/>
            <a:chExt cx="1301" cy="380"/>
          </a:xfrm>
        </p:grpSpPr>
        <p:sp>
          <p:nvSpPr>
            <p:cNvPr id="1033" name="Text Box 23"/>
            <p:cNvSpPr txBox="1">
              <a:spLocks noChangeArrowheads="1"/>
            </p:cNvSpPr>
            <p:nvPr/>
          </p:nvSpPr>
          <p:spPr bwMode="auto">
            <a:xfrm>
              <a:off x="3840" y="2490"/>
              <a:ext cx="94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800" b="1">
                  <a:solidFill>
                    <a:srgbClr val="000000"/>
                  </a:solidFill>
                  <a:latin typeface="Times New Roman" pitchFamily="18" charset="0"/>
                  <a:cs typeface="Times New Roman" pitchFamily="18" charset="0"/>
                </a:defRPr>
              </a:lvl1pPr>
              <a:lvl2pPr marL="742950" indent="-285750">
                <a:defRPr sz="3800" b="1">
                  <a:solidFill>
                    <a:srgbClr val="000000"/>
                  </a:solidFill>
                  <a:latin typeface="Times New Roman" pitchFamily="18" charset="0"/>
                  <a:cs typeface="Times New Roman" pitchFamily="18" charset="0"/>
                </a:defRPr>
              </a:lvl2pPr>
              <a:lvl3pPr marL="1143000" indent="-228600">
                <a:defRPr sz="3800" b="1">
                  <a:solidFill>
                    <a:srgbClr val="000000"/>
                  </a:solidFill>
                  <a:latin typeface="Times New Roman" pitchFamily="18" charset="0"/>
                  <a:cs typeface="Times New Roman" pitchFamily="18" charset="0"/>
                </a:defRPr>
              </a:lvl3pPr>
              <a:lvl4pPr marL="1600200" indent="-228600">
                <a:defRPr sz="3800" b="1">
                  <a:solidFill>
                    <a:srgbClr val="000000"/>
                  </a:solidFill>
                  <a:latin typeface="Times New Roman" pitchFamily="18" charset="0"/>
                  <a:cs typeface="Times New Roman" pitchFamily="18" charset="0"/>
                </a:defRPr>
              </a:lvl4pPr>
              <a:lvl5pPr marL="2057400" indent="-228600">
                <a:defRPr sz="3800" b="1">
                  <a:solidFill>
                    <a:srgbClr val="000000"/>
                  </a:solidFill>
                  <a:latin typeface="Times New Roman" pitchFamily="18" charset="0"/>
                  <a:cs typeface="Times New Roman" pitchFamily="18" charset="0"/>
                </a:defRPr>
              </a:lvl5pPr>
              <a:lvl6pPr marL="2514600" indent="-228600" eaLnBrk="0" fontAlgn="base" hangingPunct="0">
                <a:spcBef>
                  <a:spcPct val="0"/>
                </a:spcBef>
                <a:spcAft>
                  <a:spcPct val="0"/>
                </a:spcAft>
                <a:defRPr sz="3800" b="1">
                  <a:solidFill>
                    <a:srgbClr val="000000"/>
                  </a:solidFill>
                  <a:latin typeface="Times New Roman" pitchFamily="18" charset="0"/>
                  <a:cs typeface="Times New Roman" pitchFamily="18" charset="0"/>
                </a:defRPr>
              </a:lvl6pPr>
              <a:lvl7pPr marL="2971800" indent="-228600" eaLnBrk="0" fontAlgn="base" hangingPunct="0">
                <a:spcBef>
                  <a:spcPct val="0"/>
                </a:spcBef>
                <a:spcAft>
                  <a:spcPct val="0"/>
                </a:spcAft>
                <a:defRPr sz="3800" b="1">
                  <a:solidFill>
                    <a:srgbClr val="000000"/>
                  </a:solidFill>
                  <a:latin typeface="Times New Roman" pitchFamily="18" charset="0"/>
                  <a:cs typeface="Times New Roman" pitchFamily="18" charset="0"/>
                </a:defRPr>
              </a:lvl7pPr>
              <a:lvl8pPr marL="3429000" indent="-228600" eaLnBrk="0" fontAlgn="base" hangingPunct="0">
                <a:spcBef>
                  <a:spcPct val="0"/>
                </a:spcBef>
                <a:spcAft>
                  <a:spcPct val="0"/>
                </a:spcAft>
                <a:defRPr sz="3800" b="1">
                  <a:solidFill>
                    <a:srgbClr val="000000"/>
                  </a:solidFill>
                  <a:latin typeface="Times New Roman" pitchFamily="18" charset="0"/>
                  <a:cs typeface="Times New Roman" pitchFamily="18" charset="0"/>
                </a:defRPr>
              </a:lvl8pPr>
              <a:lvl9pPr marL="3886200" indent="-228600" eaLnBrk="0" fontAlgn="base" hangingPunct="0">
                <a:spcBef>
                  <a:spcPct val="0"/>
                </a:spcBef>
                <a:spcAft>
                  <a:spcPct val="0"/>
                </a:spcAft>
                <a:defRPr sz="3800" b="1">
                  <a:solidFill>
                    <a:srgbClr val="000000"/>
                  </a:solidFill>
                  <a:latin typeface="Times New Roman" pitchFamily="18" charset="0"/>
                  <a:cs typeface="Times New Roman" pitchFamily="18" charset="0"/>
                </a:defRPr>
              </a:lvl9pPr>
            </a:lstStyle>
            <a:p>
              <a:pPr>
                <a:defRPr/>
              </a:pPr>
              <a:r>
                <a:rPr lang="en-US" sz="1400" b="0" dirty="0" smtClean="0">
                  <a:solidFill>
                    <a:srgbClr val="0062C8">
                      <a:lumMod val="50000"/>
                    </a:srgbClr>
                  </a:solidFill>
                  <a:latin typeface="Arial" panose="020B0604020202020204" pitchFamily="34" charset="0"/>
                  <a:cs typeface="Arial" panose="020B0604020202020204" pitchFamily="34" charset="0"/>
                </a:rPr>
                <a:t>Field Operations</a:t>
              </a:r>
            </a:p>
          </p:txBody>
        </p:sp>
        <p:pic>
          <p:nvPicPr>
            <p:cNvPr id="1034" name="Picture 24" descr="OFO patch 1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3" y="2400"/>
              <a:ext cx="358"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3386034"/>
      </p:ext>
    </p:extLst>
  </p:cSld>
  <p:clrMap bg1="lt1" tx1="dk1" bg2="lt2" tx2="dk2" accent1="accent1" accent2="accent2" accent3="accent3" accent4="accent4" accent5="accent5" accent6="accent6" hlink="hlink" folHlink="folHlink"/>
  <p:sldLayoutIdLst>
    <p:sldLayoutId id="2147483675" r:id="rId1"/>
    <p:sldLayoutId id="2147483676" r:id="rId2"/>
  </p:sldLayoutIdLst>
  <p:hf hdr="0" dt="0"/>
  <p:txStyles>
    <p:titleStyle>
      <a:lvl1pPr algn="l" rtl="0" eaLnBrk="0" fontAlgn="base" hangingPunct="0">
        <a:spcBef>
          <a:spcPct val="0"/>
        </a:spcBef>
        <a:spcAft>
          <a:spcPct val="0"/>
        </a:spcAft>
        <a:defRPr sz="4200" b="1">
          <a:solidFill>
            <a:srgbClr val="00000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p:titleStyle>
    <p:bodyStyle>
      <a:lvl1pPr marL="350838" indent="-350838" algn="l" rtl="0" eaLnBrk="0" fontAlgn="base" hangingPunct="0">
        <a:spcBef>
          <a:spcPct val="30000"/>
        </a:spcBef>
        <a:spcAft>
          <a:spcPct val="0"/>
        </a:spcAft>
        <a:buClr>
          <a:srgbClr val="000000"/>
        </a:buClr>
        <a:buChar char="•"/>
        <a:defRPr sz="3200">
          <a:solidFill>
            <a:srgbClr val="000000"/>
          </a:solidFill>
          <a:latin typeface="Arial" panose="020B0604020202020204" pitchFamily="34" charset="0"/>
          <a:ea typeface="+mn-ea"/>
          <a:cs typeface="Arial" panose="020B0604020202020204" pitchFamily="34" charset="0"/>
        </a:defRPr>
      </a:lvl1pPr>
      <a:lvl2pPr marL="808038" indent="-342900" algn="l" rtl="0" eaLnBrk="0" fontAlgn="base" hangingPunct="0">
        <a:spcBef>
          <a:spcPct val="30000"/>
        </a:spcBef>
        <a:spcAft>
          <a:spcPct val="0"/>
        </a:spcAft>
        <a:buClr>
          <a:srgbClr val="000000"/>
        </a:buClr>
        <a:buFont typeface="Wingdings" pitchFamily="2" charset="2"/>
        <a:buChar char="§"/>
        <a:defRPr sz="2800">
          <a:solidFill>
            <a:srgbClr val="000000"/>
          </a:solidFill>
          <a:latin typeface="Arial" panose="020B0604020202020204" pitchFamily="34" charset="0"/>
          <a:cs typeface="Arial" panose="020B0604020202020204" pitchFamily="34" charset="0"/>
        </a:defRPr>
      </a:lvl2pPr>
      <a:lvl3pPr marL="1265238" indent="-342900" algn="l" rtl="0" eaLnBrk="0" fontAlgn="base" hangingPunct="0">
        <a:spcBef>
          <a:spcPct val="30000"/>
        </a:spcBef>
        <a:spcAft>
          <a:spcPct val="0"/>
        </a:spcAft>
        <a:buClr>
          <a:srgbClr val="000000"/>
        </a:buClr>
        <a:buChar char="•"/>
        <a:defRPr sz="2400">
          <a:solidFill>
            <a:srgbClr val="000000"/>
          </a:solidFill>
          <a:latin typeface="Arial" panose="020B0604020202020204" pitchFamily="34" charset="0"/>
          <a:cs typeface="Arial" panose="020B0604020202020204" pitchFamily="34" charset="0"/>
        </a:defRPr>
      </a:lvl3pPr>
      <a:lvl4pPr marL="1611313" indent="-231775" algn="l" rtl="0" eaLnBrk="0" fontAlgn="base" hangingPunct="0">
        <a:spcBef>
          <a:spcPct val="30000"/>
        </a:spcBef>
        <a:spcAft>
          <a:spcPct val="0"/>
        </a:spcAft>
        <a:buClr>
          <a:srgbClr val="B0B1B3"/>
        </a:buClr>
        <a:buFont typeface="Wingdings" pitchFamily="2" charset="2"/>
        <a:buChar char="§"/>
        <a:defRPr sz="1700">
          <a:solidFill>
            <a:srgbClr val="EFF7FF"/>
          </a:solidFill>
          <a:latin typeface="+mn-lt"/>
          <a:cs typeface="+mn-cs"/>
        </a:defRPr>
      </a:lvl4pPr>
      <a:lvl5pPr marL="194786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cs typeface="+mn-cs"/>
        </a:defRPr>
      </a:lvl5pPr>
      <a:lvl6pPr marL="240506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cs typeface="+mn-cs"/>
        </a:defRPr>
      </a:lvl6pPr>
      <a:lvl7pPr marL="286226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cs typeface="+mn-cs"/>
        </a:defRPr>
      </a:lvl7pPr>
      <a:lvl8pPr marL="331946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cs typeface="+mn-cs"/>
        </a:defRPr>
      </a:lvl8pPr>
      <a:lvl9pPr marL="377666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QyYOUGgnuteehM&amp;tbnid=CTA3VNbmSLahNM:&amp;ved=0CAYQjRw&amp;url=http://www.downtoearthtrees.co.uk/news/tag/asian-longhorn-beetle/&amp;ei=7xkfU-n1E8GfkAek_YD4DA&amp;bvm=bv.62788935,d.eW0&amp;psig=AFQjCNEKcesBpbFeMRWOtfkk9F1X7tRhvg&amp;ust=139463356927386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www.google.com/url?sa=i&amp;rct=j&amp;q=&amp;esrc=s&amp;frm=1&amp;source=images&amp;cd=&amp;cad=rja&amp;uact=8&amp;docid=Um7-8oEblKe4IM&amp;tbnid=TqN67yP0Y2911M:&amp;ved=0CAYQjRw&amp;url=http://www.unce.unr.edu/programs/sites/ipm/gallery/insects/exotic/&amp;ei=URofU9XiJJCskAfcnIDABA&amp;bvm=bv.62788935,d.eW0&amp;psig=AFQjCNFzLqj5LVWsqlYamok4wOn1s2OOzg&amp;ust=1394633659520555" TargetMode="Externa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5.w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google.com/url?sa=i&amp;rct=j&amp;q=&amp;esrc=s&amp;frm=1&amp;source=images&amp;cd=&amp;cad=rja&amp;uact=8&amp;docid=DwkasZKAjrIIiM&amp;tbnid=UGeeJFJsWEjFZM:&amp;ved=0CAYQjRw&amp;url=https://njaes.rutgers.edu/stinkbug/identify.asp&amp;ei=xlgfU7y_NIPL0QGDzYGACw&amp;bvm=bv.62788935,d.dmQ&amp;psig=AFQjCNEw79qfByu9LUunXyXfcL0bRd1mfA&amp;ust=1394649641031355" TargetMode="External"/><Relationship Id="rId5" Type="http://schemas.openxmlformats.org/officeDocument/2006/relationships/hyperlink" Target="http://www.google.com/url?sa=i&amp;rct=j&amp;q=&amp;esrc=s&amp;frm=1&amp;source=images&amp;cd=&amp;cad=rja&amp;uact=8&amp;docid=l8FfVh3x0DkEXM&amp;tbnid=z9FmTBTuOJ6E7M:&amp;ved=0CAYQjRw&amp;url=http://en.wikipedia.org/wiki/Brown_marmorated_stink_bug&amp;ei=ulgfU5eUO8_H0gHqi4GwDA&amp;bvm=bv.62788935,d.dmQ&amp;psig=AFQjCNEw79qfByu9LUunXyXfcL0bRd1mfA&amp;ust=1394649641031355"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google.com/url?sa=i&amp;rct=j&amp;q=&amp;esrc=s&amp;frm=1&amp;source=images&amp;cd=&amp;cad=rja&amp;uact=8&amp;docid=APsMy5PeXHTCmM&amp;tbnid=DkBT04dFWxOAxM:&amp;ved=0CAYQjRw&amp;url=http://depositphotos.com/1046363/stock-photo-The-hay.html&amp;ei=zVwfU9TsN6fd0wGFqoCYBw&amp;bvm=bv.62788935,d.dmQ&amp;psig=AFQjCNFRmxUQx2P8LF1hHUiK2giQdwktwg&amp;ust=1394650533798511" TargetMode="External"/><Relationship Id="rId5" Type="http://schemas.microsoft.com/office/2007/relationships/hdphoto" Target="../media/hdphoto1.wdp"/><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jpeg"/><Relationship Id="rId5" Type="http://schemas.microsoft.com/office/2007/relationships/hdphoto" Target="../media/hdphoto2.wdp"/><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3600"/>
            <a:ext cx="9144000" cy="2991710"/>
          </a:xfrm>
        </p:spPr>
        <p:txBody>
          <a:bodyPr/>
          <a:lstStyle/>
          <a:p>
            <a:r>
              <a:rPr lang="en-US" sz="2800" b="0" dirty="0" smtClean="0">
                <a:latin typeface="+mj-lt"/>
              </a:rPr>
              <a:t/>
            </a:r>
            <a:br>
              <a:rPr lang="en-US" sz="2800" b="0" dirty="0" smtClean="0">
                <a:latin typeface="+mj-lt"/>
              </a:rPr>
            </a:br>
            <a:r>
              <a:rPr lang="en-US" sz="2800" dirty="0" smtClean="0">
                <a:latin typeface="+mj-lt"/>
              </a:rPr>
              <a:t>Carrier Conveyance Contamination Initiative</a:t>
            </a:r>
            <a:r>
              <a:rPr lang="en-US" sz="2800" b="0" dirty="0">
                <a:latin typeface="+mj-lt"/>
              </a:rPr>
              <a:t/>
            </a:r>
            <a:br>
              <a:rPr lang="en-US" sz="2800" b="0" dirty="0">
                <a:latin typeface="+mj-lt"/>
              </a:rPr>
            </a:br>
            <a:r>
              <a:rPr lang="en-US" sz="2800" dirty="0">
                <a:latin typeface="+mj-lt"/>
              </a:rPr>
              <a:t/>
            </a:r>
            <a:br>
              <a:rPr lang="en-US" sz="2800" dirty="0">
                <a:latin typeface="+mj-lt"/>
              </a:rPr>
            </a:br>
            <a:r>
              <a:rPr lang="en-US" sz="2800" dirty="0" smtClean="0">
                <a:latin typeface="+mj-lt"/>
              </a:rPr>
              <a:t>Mikel </a:t>
            </a:r>
            <a:r>
              <a:rPr lang="en-US" sz="2800" dirty="0" err="1" smtClean="0">
                <a:latin typeface="+mj-lt"/>
              </a:rPr>
              <a:t>Tookes</a:t>
            </a:r>
            <a:r>
              <a:rPr lang="en-US" sz="2800" dirty="0" smtClean="0">
                <a:latin typeface="+mj-lt"/>
              </a:rPr>
              <a:t/>
            </a:r>
            <a:br>
              <a:rPr lang="en-US" sz="2800" dirty="0" smtClean="0">
                <a:latin typeface="+mj-lt"/>
              </a:rPr>
            </a:br>
            <a:r>
              <a:rPr lang="en-US" sz="2800" b="0" dirty="0" smtClean="0">
                <a:latin typeface="+mj-lt"/>
              </a:rPr>
              <a:t>Deputy Executive Director</a:t>
            </a:r>
            <a:br>
              <a:rPr lang="en-US" sz="2800" b="0" dirty="0" smtClean="0">
                <a:latin typeface="+mj-lt"/>
              </a:rPr>
            </a:br>
            <a:r>
              <a:rPr lang="en-US" sz="2800" b="0" dirty="0" smtClean="0">
                <a:latin typeface="+mj-lt"/>
              </a:rPr>
              <a:t>Agriculture Programs and Trade Liaison</a:t>
            </a:r>
            <a:br>
              <a:rPr lang="en-US" sz="2800" b="0" dirty="0" smtClean="0">
                <a:latin typeface="+mj-lt"/>
              </a:rPr>
            </a:br>
            <a:r>
              <a:rPr lang="en-US" sz="2800" b="0" dirty="0">
                <a:latin typeface="+mj-lt"/>
              </a:rPr>
              <a:t>March 18, 2014</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8600" y="-241110"/>
            <a:ext cx="2562367" cy="295189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198515"/>
            <a:ext cx="1905000" cy="2072640"/>
          </a:xfrm>
          <a:prstGeom prst="rect">
            <a:avLst/>
          </a:prstGeom>
        </p:spPr>
      </p:pic>
    </p:spTree>
    <p:extLst>
      <p:ext uri="{BB962C8B-B14F-4D97-AF65-F5344CB8AC3E}">
        <p14:creationId xmlns:p14="http://schemas.microsoft.com/office/powerpoint/2010/main" val="2321576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p:cNvSpPr txBox="1">
            <a:spLocks/>
          </p:cNvSpPr>
          <p:nvPr/>
        </p:nvSpPr>
        <p:spPr bwMode="auto">
          <a:xfrm>
            <a:off x="457200" y="639763"/>
            <a:ext cx="82264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chemeClr val="bg1">
                    <a:lumMod val="50000"/>
                  </a:schemeClr>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a:lstStyle>
          <a:p>
            <a:r>
              <a:rPr lang="en-US" sz="3600" dirty="0" smtClean="0">
                <a:solidFill>
                  <a:schemeClr val="accent4">
                    <a:lumMod val="10000"/>
                  </a:schemeClr>
                </a:solidFill>
                <a:latin typeface="+mj-lt"/>
              </a:rPr>
              <a:t>Best Practices for Trade</a:t>
            </a:r>
          </a:p>
          <a:p>
            <a:endParaRPr lang="en-US" sz="3600" dirty="0" smtClean="0">
              <a:solidFill>
                <a:schemeClr val="accent4">
                  <a:lumMod val="10000"/>
                </a:schemeClr>
              </a:solidFill>
              <a:latin typeface="+mj-lt"/>
            </a:endParaRPr>
          </a:p>
        </p:txBody>
      </p:sp>
      <p:sp>
        <p:nvSpPr>
          <p:cNvPr id="5" name="Footer Placeholder 1"/>
          <p:cNvSpPr>
            <a:spLocks noGrp="1"/>
          </p:cNvSpPr>
          <p:nvPr>
            <p:ph type="ftr" sz="quarter" idx="11"/>
          </p:nvPr>
        </p:nvSpPr>
        <p:spPr>
          <a:xfrm>
            <a:off x="3124200" y="6278562"/>
            <a:ext cx="2895600" cy="427038"/>
          </a:xfrm>
        </p:spPr>
        <p:txBody>
          <a:bodyPr/>
          <a:lstStyle/>
          <a:p>
            <a:pPr algn="ctr">
              <a:defRPr/>
            </a:pPr>
            <a:r>
              <a:rPr lang="en-US" dirty="0" smtClean="0">
                <a:solidFill>
                  <a:schemeClr val="bg1">
                    <a:lumMod val="50000"/>
                  </a:schemeClr>
                </a:solidFill>
              </a:rPr>
              <a:t>Mikel </a:t>
            </a:r>
            <a:r>
              <a:rPr lang="en-US" dirty="0" err="1" smtClean="0">
                <a:solidFill>
                  <a:schemeClr val="bg1">
                    <a:lumMod val="50000"/>
                  </a:schemeClr>
                </a:solidFill>
              </a:rPr>
              <a:t>Tookes</a:t>
            </a:r>
            <a:r>
              <a:rPr lang="en-US" dirty="0" smtClean="0">
                <a:solidFill>
                  <a:schemeClr val="bg1">
                    <a:lumMod val="50000"/>
                  </a:schemeClr>
                </a:solidFill>
              </a:rPr>
              <a:t> </a:t>
            </a:r>
          </a:p>
          <a:p>
            <a:pPr algn="ctr">
              <a:defRPr/>
            </a:pPr>
            <a:r>
              <a:rPr lang="en-US" dirty="0" smtClean="0">
                <a:solidFill>
                  <a:schemeClr val="bg1">
                    <a:lumMod val="50000"/>
                  </a:schemeClr>
                </a:solidFill>
              </a:rPr>
              <a:t>Deputy Executive Director</a:t>
            </a:r>
            <a:endParaRPr lang="en-US" dirty="0">
              <a:solidFill>
                <a:schemeClr val="bg1">
                  <a:lumMod val="50000"/>
                </a:schemeClr>
              </a:solidFill>
            </a:endParaRPr>
          </a:p>
        </p:txBody>
      </p:sp>
      <p:sp>
        <p:nvSpPr>
          <p:cNvPr id="6" name="Slide Number Placeholder 2"/>
          <p:cNvSpPr>
            <a:spLocks noGrp="1"/>
          </p:cNvSpPr>
          <p:nvPr>
            <p:ph type="sldNum" sz="quarter" idx="10"/>
          </p:nvPr>
        </p:nvSpPr>
        <p:spPr>
          <a:xfrm>
            <a:off x="4495800" y="6657201"/>
            <a:ext cx="457200" cy="276999"/>
          </a:xfrm>
        </p:spPr>
        <p:txBody>
          <a:bodyPr/>
          <a:lstStyle/>
          <a:p>
            <a:pPr>
              <a:defRPr/>
            </a:pPr>
            <a:fld id="{63C092FC-CC3B-4652-A803-06C12E48E9C4}" type="slidenum">
              <a:rPr lang="en-US" smtClean="0">
                <a:solidFill>
                  <a:schemeClr val="bg1">
                    <a:lumMod val="50000"/>
                  </a:schemeClr>
                </a:solidFill>
              </a:rPr>
              <a:pPr>
                <a:defRPr/>
              </a:pPr>
              <a:t>10</a:t>
            </a:fld>
            <a:endParaRPr lang="en-US" dirty="0">
              <a:solidFill>
                <a:schemeClr val="bg1">
                  <a:lumMod val="50000"/>
                </a:schemeClr>
              </a:solidFill>
            </a:endParaRPr>
          </a:p>
        </p:txBody>
      </p:sp>
      <p:sp>
        <p:nvSpPr>
          <p:cNvPr id="10" name="TextBox 9"/>
          <p:cNvSpPr txBox="1"/>
          <p:nvPr/>
        </p:nvSpPr>
        <p:spPr>
          <a:xfrm>
            <a:off x="381000" y="914400"/>
            <a:ext cx="8153400" cy="2492990"/>
          </a:xfrm>
          <a:prstGeom prst="rect">
            <a:avLst/>
          </a:prstGeom>
          <a:noFill/>
        </p:spPr>
        <p:txBody>
          <a:bodyPr wrap="square" rtlCol="0">
            <a:spAutoFit/>
          </a:bodyPr>
          <a:lstStyle/>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Sweep, vacuum, or wash conveyances prior to loading. </a:t>
            </a:r>
          </a:p>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Ensure cargo is clean and free of contaminants.</a:t>
            </a:r>
          </a:p>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Visually </a:t>
            </a:r>
            <a:r>
              <a:rPr lang="en-US" sz="2600" dirty="0">
                <a:solidFill>
                  <a:schemeClr val="accent4">
                    <a:lumMod val="10000"/>
                  </a:schemeClr>
                </a:solidFill>
                <a:latin typeface="Times New Roman" panose="02020603050405020304" pitchFamily="18" charset="0"/>
                <a:cs typeface="Times New Roman" panose="02020603050405020304" pitchFamily="18" charset="0"/>
              </a:rPr>
              <a:t>inspect </a:t>
            </a: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conveyances </a:t>
            </a:r>
          </a:p>
          <a:p>
            <a:pPr lvl="0"/>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600" dirty="0">
                <a:solidFill>
                  <a:schemeClr val="accent4">
                    <a:lumMod val="10000"/>
                  </a:schemeClr>
                </a:solidFill>
                <a:latin typeface="Times New Roman" panose="02020603050405020304" pitchFamily="18" charset="0"/>
                <a:cs typeface="Times New Roman" panose="02020603050405020304" pitchFamily="18" charset="0"/>
              </a:rPr>
              <a:t>for contamination</a:t>
            </a: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    </a:t>
            </a:r>
          </a:p>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Train employees to identify                                                  and remove contamination.</a:t>
            </a:r>
          </a:p>
        </p:txBody>
      </p:sp>
      <p:pic>
        <p:nvPicPr>
          <p:cNvPr id="8" name="Picture 7" descr="tileshop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068324"/>
            <a:ext cx="3352799" cy="3499246"/>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29344"/>
            <a:ext cx="1981200" cy="173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6800" y="5638800"/>
            <a:ext cx="2514600" cy="584775"/>
          </a:xfrm>
          <a:prstGeom prst="rect">
            <a:avLst/>
          </a:prstGeom>
          <a:noFill/>
        </p:spPr>
        <p:txBody>
          <a:bodyPr wrap="square" rtlCol="0">
            <a:spAutoFit/>
          </a:bodyPr>
          <a:lstStyle/>
          <a:p>
            <a:pPr algn="ctr"/>
            <a:r>
              <a:rPr lang="en-US" sz="1600" dirty="0" smtClean="0">
                <a:solidFill>
                  <a:schemeClr val="accent4">
                    <a:lumMod val="10000"/>
                  </a:schemeClr>
                </a:solidFill>
              </a:rPr>
              <a:t> Soil Contaminant on Ginger</a:t>
            </a:r>
            <a:endParaRPr lang="en-US" sz="1600" dirty="0">
              <a:solidFill>
                <a:schemeClr val="accent4">
                  <a:lumMod val="10000"/>
                </a:schemeClr>
              </a:solidFill>
            </a:endParaRPr>
          </a:p>
        </p:txBody>
      </p:sp>
      <p:sp>
        <p:nvSpPr>
          <p:cNvPr id="11" name="TextBox 10"/>
          <p:cNvSpPr txBox="1"/>
          <p:nvPr/>
        </p:nvSpPr>
        <p:spPr>
          <a:xfrm>
            <a:off x="5715000" y="5663625"/>
            <a:ext cx="2514600" cy="338554"/>
          </a:xfrm>
          <a:prstGeom prst="rect">
            <a:avLst/>
          </a:prstGeom>
          <a:noFill/>
        </p:spPr>
        <p:txBody>
          <a:bodyPr wrap="square" rtlCol="0">
            <a:spAutoFit/>
          </a:bodyPr>
          <a:lstStyle/>
          <a:p>
            <a:pPr algn="ctr"/>
            <a:r>
              <a:rPr lang="en-US" sz="1600" dirty="0" smtClean="0">
                <a:solidFill>
                  <a:schemeClr val="accent4">
                    <a:lumMod val="10000"/>
                  </a:schemeClr>
                </a:solidFill>
              </a:rPr>
              <a:t> Sweeping Out a Container</a:t>
            </a:r>
            <a:endParaRPr lang="en-US" sz="1600" dirty="0">
              <a:solidFill>
                <a:schemeClr val="accent4">
                  <a:lumMod val="10000"/>
                </a:schemeClr>
              </a:solidFill>
            </a:endParaRPr>
          </a:p>
        </p:txBody>
      </p:sp>
    </p:spTree>
    <p:extLst>
      <p:ext uri="{BB962C8B-B14F-4D97-AF65-F5344CB8AC3E}">
        <p14:creationId xmlns:p14="http://schemas.microsoft.com/office/powerpoint/2010/main" val="1695837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a:spLocks/>
          </p:cNvSpPr>
          <p:nvPr/>
        </p:nvSpPr>
        <p:spPr bwMode="auto">
          <a:xfrm>
            <a:off x="228600" y="609600"/>
            <a:ext cx="82264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chemeClr val="bg1">
                    <a:lumMod val="50000"/>
                  </a:schemeClr>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a:lstStyle>
          <a:p>
            <a:r>
              <a:rPr lang="en-US" sz="3600" dirty="0" smtClean="0">
                <a:solidFill>
                  <a:schemeClr val="accent4">
                    <a:lumMod val="10000"/>
                  </a:schemeClr>
                </a:solidFill>
                <a:latin typeface="+mj-lt"/>
              </a:rPr>
              <a:t>Wood Packaging Material (WPM)</a:t>
            </a:r>
          </a:p>
          <a:p>
            <a:endParaRPr lang="en-US" sz="3200" dirty="0">
              <a:solidFill>
                <a:schemeClr val="accent4">
                  <a:lumMod val="10000"/>
                </a:schemeClr>
              </a:solidFill>
              <a:latin typeface="+mj-lt"/>
            </a:endParaRPr>
          </a:p>
        </p:txBody>
      </p:sp>
      <p:sp>
        <p:nvSpPr>
          <p:cNvPr id="18" name="TextBox 17"/>
          <p:cNvSpPr txBox="1"/>
          <p:nvPr/>
        </p:nvSpPr>
        <p:spPr>
          <a:xfrm>
            <a:off x="-84611" y="838200"/>
            <a:ext cx="8839199" cy="2893100"/>
          </a:xfrm>
          <a:prstGeom prst="rect">
            <a:avLst/>
          </a:prstGeom>
          <a:noFill/>
        </p:spPr>
        <p:txBody>
          <a:bodyPr wrap="square" rtlCol="0">
            <a:spAutoFit/>
          </a:bodyPr>
          <a:lstStyle/>
          <a:p>
            <a:pPr marL="800100" lvl="1" indent="-342900">
              <a:buFont typeface="Arial" panose="020B0604020202020204" pitchFamily="34" charset="0"/>
              <a:buChar char="•"/>
            </a:pPr>
            <a:r>
              <a:rPr lang="en-US" sz="2600" dirty="0" smtClean="0">
                <a:solidFill>
                  <a:schemeClr val="accent4">
                    <a:lumMod val="10000"/>
                  </a:schemeClr>
                </a:solidFill>
                <a:latin typeface="+mj-lt"/>
                <a:cs typeface="Arial" panose="020B0604020202020204" pitchFamily="34" charset="0"/>
              </a:rPr>
              <a:t>Inform Trade of the potential threat wood boring insects may pose to the United States.</a:t>
            </a:r>
          </a:p>
          <a:p>
            <a:pPr marL="800100" lvl="1" indent="-342900">
              <a:buFont typeface="Arial" panose="020B0604020202020204" pitchFamily="34" charset="0"/>
              <a:buChar char="•"/>
            </a:pPr>
            <a:r>
              <a:rPr lang="en-US" sz="2600" dirty="0" smtClean="0">
                <a:solidFill>
                  <a:schemeClr val="accent4">
                    <a:lumMod val="10000"/>
                  </a:schemeClr>
                </a:solidFill>
                <a:latin typeface="+mj-lt"/>
                <a:cs typeface="Arial" panose="020B0604020202020204" pitchFamily="34" charset="0"/>
              </a:rPr>
              <a:t>Describe CBP’s efforts to prevent entry of wood boring pests.</a:t>
            </a:r>
          </a:p>
          <a:p>
            <a:pPr marL="3543300" lvl="7" indent="-342900">
              <a:buFont typeface="Arial" panose="020B0604020202020204" pitchFamily="34" charset="0"/>
              <a:buChar char="•"/>
            </a:pPr>
            <a:r>
              <a:rPr lang="en-US" sz="2600" dirty="0" smtClean="0">
                <a:solidFill>
                  <a:schemeClr val="accent4">
                    <a:lumMod val="10000"/>
                  </a:schemeClr>
                </a:solidFill>
                <a:latin typeface="+mj-lt"/>
                <a:cs typeface="Arial" panose="020B0604020202020204" pitchFamily="34" charset="0"/>
              </a:rPr>
              <a:t>Identify best practices industry can    </a:t>
            </a:r>
          </a:p>
          <a:p>
            <a:pPr lvl="7"/>
            <a:r>
              <a:rPr lang="en-US" sz="2600" dirty="0" smtClean="0">
                <a:solidFill>
                  <a:schemeClr val="accent4">
                    <a:lumMod val="10000"/>
                  </a:schemeClr>
                </a:solidFill>
                <a:latin typeface="+mj-lt"/>
                <a:cs typeface="Arial" panose="020B0604020202020204" pitchFamily="34" charset="0"/>
              </a:rPr>
              <a:t>    take to ensure wood packaging </a:t>
            </a:r>
          </a:p>
          <a:p>
            <a:pPr lvl="7"/>
            <a:r>
              <a:rPr lang="en-US" sz="2600" dirty="0" smtClean="0">
                <a:solidFill>
                  <a:schemeClr val="accent4">
                    <a:lumMod val="10000"/>
                  </a:schemeClr>
                </a:solidFill>
                <a:latin typeface="+mj-lt"/>
                <a:cs typeface="Arial" panose="020B0604020202020204" pitchFamily="34" charset="0"/>
              </a:rPr>
              <a:t>    material is free of wood boring pests.</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312" y="3898247"/>
            <a:ext cx="2305208" cy="1686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743200"/>
            <a:ext cx="2286000" cy="2905836"/>
          </a:xfrm>
          <a:prstGeom prst="rect">
            <a:avLst/>
          </a:prstGeom>
          <a:ln>
            <a:noFill/>
          </a:ln>
          <a:effectLst>
            <a:outerShdw blurRad="292100" dist="139700" dir="2700000" algn="tl" rotWithShape="0">
              <a:srgbClr val="333333">
                <a:alpha val="65000"/>
              </a:srgbClr>
            </a:outerShdw>
          </a:effectLst>
        </p:spPr>
      </p:pic>
      <p:pic>
        <p:nvPicPr>
          <p:cNvPr id="21" name="Picture 20"/>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898818"/>
            <a:ext cx="1828800" cy="1662539"/>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3632116" y="5588546"/>
            <a:ext cx="2133601" cy="369332"/>
          </a:xfrm>
          <a:prstGeom prst="rect">
            <a:avLst/>
          </a:prstGeom>
          <a:noFill/>
        </p:spPr>
        <p:txBody>
          <a:bodyPr wrap="square" rtlCol="0">
            <a:spAutoFit/>
          </a:bodyPr>
          <a:lstStyle/>
          <a:p>
            <a:pPr algn="ctr"/>
            <a:r>
              <a:rPr lang="en-US" dirty="0" smtClean="0">
                <a:solidFill>
                  <a:schemeClr val="accent4">
                    <a:lumMod val="10000"/>
                  </a:schemeClr>
                </a:solidFill>
                <a:latin typeface="+mj-lt"/>
                <a:cs typeface="Arial" panose="020B0604020202020204" pitchFamily="34" charset="0"/>
              </a:rPr>
              <a:t>ISPM 15 Stamp</a:t>
            </a:r>
          </a:p>
        </p:txBody>
      </p:sp>
      <p:sp>
        <p:nvSpPr>
          <p:cNvPr id="23" name="TextBox 22"/>
          <p:cNvSpPr txBox="1"/>
          <p:nvPr/>
        </p:nvSpPr>
        <p:spPr>
          <a:xfrm>
            <a:off x="304800" y="5543727"/>
            <a:ext cx="2960639" cy="646331"/>
          </a:xfrm>
          <a:prstGeom prst="rect">
            <a:avLst/>
          </a:prstGeom>
          <a:noFill/>
        </p:spPr>
        <p:txBody>
          <a:bodyPr wrap="square" rtlCol="0">
            <a:spAutoFit/>
          </a:bodyPr>
          <a:lstStyle/>
          <a:p>
            <a:pPr algn="ctr"/>
            <a:r>
              <a:rPr lang="en-US" dirty="0" smtClean="0">
                <a:solidFill>
                  <a:schemeClr val="accent4">
                    <a:lumMod val="10000"/>
                  </a:schemeClr>
                </a:solidFill>
                <a:latin typeface="+mj-lt"/>
                <a:cs typeface="Arial" panose="020B0604020202020204" pitchFamily="34" charset="0"/>
              </a:rPr>
              <a:t>Damage caused by wood boring pests</a:t>
            </a:r>
          </a:p>
        </p:txBody>
      </p:sp>
      <p:sp>
        <p:nvSpPr>
          <p:cNvPr id="24" name="TextBox 23"/>
          <p:cNvSpPr txBox="1"/>
          <p:nvPr/>
        </p:nvSpPr>
        <p:spPr>
          <a:xfrm>
            <a:off x="6248399" y="5584884"/>
            <a:ext cx="2133601" cy="369332"/>
          </a:xfrm>
          <a:prstGeom prst="rect">
            <a:avLst/>
          </a:prstGeom>
          <a:noFill/>
        </p:spPr>
        <p:txBody>
          <a:bodyPr wrap="square" rtlCol="0">
            <a:spAutoFit/>
          </a:bodyPr>
          <a:lstStyle/>
          <a:p>
            <a:pPr algn="ctr"/>
            <a:r>
              <a:rPr lang="en-US" dirty="0" smtClean="0">
                <a:solidFill>
                  <a:schemeClr val="accent4">
                    <a:lumMod val="10000"/>
                  </a:schemeClr>
                </a:solidFill>
                <a:latin typeface="+mj-lt"/>
                <a:cs typeface="Arial" panose="020B0604020202020204" pitchFamily="34" charset="0"/>
              </a:rPr>
              <a:t>Larval gallery</a:t>
            </a:r>
          </a:p>
        </p:txBody>
      </p:sp>
      <p:sp>
        <p:nvSpPr>
          <p:cNvPr id="14" name="Footer Placeholder 1"/>
          <p:cNvSpPr>
            <a:spLocks noGrp="1"/>
          </p:cNvSpPr>
          <p:nvPr>
            <p:ph type="ftr" sz="quarter" idx="11"/>
          </p:nvPr>
        </p:nvSpPr>
        <p:spPr>
          <a:xfrm>
            <a:off x="3124200" y="6278562"/>
            <a:ext cx="2895600" cy="427038"/>
          </a:xfrm>
        </p:spPr>
        <p:txBody>
          <a:bodyPr/>
          <a:lstStyle/>
          <a:p>
            <a:pPr>
              <a:defRPr/>
            </a:pPr>
            <a:r>
              <a:rPr lang="en-US" dirty="0" smtClean="0">
                <a:solidFill>
                  <a:schemeClr val="bg1">
                    <a:lumMod val="50000"/>
                  </a:schemeClr>
                </a:solidFill>
              </a:rPr>
              <a:t>Mikel </a:t>
            </a:r>
            <a:r>
              <a:rPr lang="en-US" dirty="0" err="1" smtClean="0">
                <a:solidFill>
                  <a:schemeClr val="bg1">
                    <a:lumMod val="50000"/>
                  </a:schemeClr>
                </a:solidFill>
              </a:rPr>
              <a:t>Tookes</a:t>
            </a:r>
            <a:r>
              <a:rPr lang="en-US" dirty="0" smtClean="0">
                <a:solidFill>
                  <a:schemeClr val="bg1">
                    <a:lumMod val="50000"/>
                  </a:schemeClr>
                </a:solidFill>
              </a:rPr>
              <a:t> </a:t>
            </a:r>
          </a:p>
          <a:p>
            <a:pPr>
              <a:defRPr/>
            </a:pPr>
            <a:r>
              <a:rPr lang="en-US" dirty="0" smtClean="0">
                <a:solidFill>
                  <a:schemeClr val="bg1">
                    <a:lumMod val="50000"/>
                  </a:schemeClr>
                </a:solidFill>
              </a:rPr>
              <a:t>Deputy Executive Director</a:t>
            </a:r>
            <a:endParaRPr lang="en-US" dirty="0">
              <a:solidFill>
                <a:schemeClr val="bg1">
                  <a:lumMod val="50000"/>
                </a:schemeClr>
              </a:solidFill>
            </a:endParaRPr>
          </a:p>
        </p:txBody>
      </p:sp>
      <p:sp>
        <p:nvSpPr>
          <p:cNvPr id="16" name="Slide Number Placeholder 2"/>
          <p:cNvSpPr>
            <a:spLocks noGrp="1"/>
          </p:cNvSpPr>
          <p:nvPr>
            <p:ph type="sldNum" sz="quarter" idx="10"/>
          </p:nvPr>
        </p:nvSpPr>
        <p:spPr>
          <a:xfrm>
            <a:off x="4495800" y="6657201"/>
            <a:ext cx="457200" cy="276999"/>
          </a:xfrm>
        </p:spPr>
        <p:txBody>
          <a:bodyPr/>
          <a:lstStyle/>
          <a:p>
            <a:pPr>
              <a:defRPr/>
            </a:pPr>
            <a:fld id="{63C092FC-CC3B-4652-A803-06C12E48E9C4}" type="slidenum">
              <a:rPr lang="en-US" smtClean="0">
                <a:solidFill>
                  <a:schemeClr val="bg1">
                    <a:lumMod val="50000"/>
                  </a:schemeClr>
                </a:solidFill>
                <a:latin typeface="+mj-lt"/>
              </a:rPr>
              <a:pPr>
                <a:defRPr/>
              </a:pPr>
              <a:t>11</a:t>
            </a:fld>
            <a:endParaRPr lang="en-US" dirty="0">
              <a:solidFill>
                <a:schemeClr val="bg1">
                  <a:lumMod val="50000"/>
                </a:schemeClr>
              </a:solidFill>
              <a:latin typeface="+mj-lt"/>
            </a:endParaRPr>
          </a:p>
        </p:txBody>
      </p:sp>
    </p:spTree>
    <p:extLst>
      <p:ext uri="{BB962C8B-B14F-4D97-AF65-F5344CB8AC3E}">
        <p14:creationId xmlns:p14="http://schemas.microsoft.com/office/powerpoint/2010/main" val="1341472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bwMode="auto">
          <a:xfrm>
            <a:off x="228600" y="609600"/>
            <a:ext cx="82264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chemeClr val="bg1">
                    <a:lumMod val="50000"/>
                  </a:schemeClr>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a:lstStyle>
          <a:p>
            <a:r>
              <a:rPr lang="en-US" sz="3600" dirty="0" smtClean="0">
                <a:solidFill>
                  <a:schemeClr val="accent4">
                    <a:lumMod val="10000"/>
                  </a:schemeClr>
                </a:solidFill>
                <a:latin typeface="+mj-lt"/>
              </a:rPr>
              <a:t>Wood Packaging Material (WPM)</a:t>
            </a:r>
          </a:p>
          <a:p>
            <a:endParaRPr lang="en-US" sz="3200" dirty="0">
              <a:solidFill>
                <a:schemeClr val="accent4">
                  <a:lumMod val="10000"/>
                </a:schemeClr>
              </a:solidFill>
              <a:latin typeface="+mj-lt"/>
            </a:endParaRPr>
          </a:p>
        </p:txBody>
      </p:sp>
      <p:sp>
        <p:nvSpPr>
          <p:cNvPr id="5" name="Footer Placeholder 1"/>
          <p:cNvSpPr>
            <a:spLocks noGrp="1"/>
          </p:cNvSpPr>
          <p:nvPr>
            <p:ph type="ftr" sz="quarter" idx="11"/>
          </p:nvPr>
        </p:nvSpPr>
        <p:spPr>
          <a:xfrm>
            <a:off x="3124200" y="6278562"/>
            <a:ext cx="2895600" cy="427038"/>
          </a:xfrm>
        </p:spPr>
        <p:txBody>
          <a:bodyPr/>
          <a:lstStyle/>
          <a:p>
            <a:pPr algn="ctr">
              <a:defRPr/>
            </a:pPr>
            <a:r>
              <a:rPr lang="en-US" dirty="0" smtClean="0">
                <a:solidFill>
                  <a:schemeClr val="bg1">
                    <a:lumMod val="50000"/>
                  </a:schemeClr>
                </a:solidFill>
              </a:rPr>
              <a:t>Mikel </a:t>
            </a:r>
            <a:r>
              <a:rPr lang="en-US" dirty="0" err="1" smtClean="0">
                <a:solidFill>
                  <a:schemeClr val="bg1">
                    <a:lumMod val="50000"/>
                  </a:schemeClr>
                </a:solidFill>
              </a:rPr>
              <a:t>Tookes</a:t>
            </a:r>
            <a:r>
              <a:rPr lang="en-US" dirty="0" smtClean="0">
                <a:solidFill>
                  <a:schemeClr val="bg1">
                    <a:lumMod val="50000"/>
                  </a:schemeClr>
                </a:solidFill>
              </a:rPr>
              <a:t> </a:t>
            </a:r>
          </a:p>
          <a:p>
            <a:pPr algn="ctr">
              <a:defRPr/>
            </a:pPr>
            <a:r>
              <a:rPr lang="en-US" dirty="0" smtClean="0">
                <a:solidFill>
                  <a:schemeClr val="bg1">
                    <a:lumMod val="50000"/>
                  </a:schemeClr>
                </a:solidFill>
              </a:rPr>
              <a:t>Deputy Executive Director</a:t>
            </a:r>
            <a:endParaRPr lang="en-US" dirty="0">
              <a:solidFill>
                <a:schemeClr val="bg1">
                  <a:lumMod val="50000"/>
                </a:schemeClr>
              </a:solidFill>
            </a:endParaRPr>
          </a:p>
        </p:txBody>
      </p:sp>
      <p:sp>
        <p:nvSpPr>
          <p:cNvPr id="6" name="Slide Number Placeholder 2"/>
          <p:cNvSpPr>
            <a:spLocks noGrp="1"/>
          </p:cNvSpPr>
          <p:nvPr>
            <p:ph type="sldNum" sz="quarter" idx="10"/>
          </p:nvPr>
        </p:nvSpPr>
        <p:spPr>
          <a:xfrm>
            <a:off x="4495800" y="6657201"/>
            <a:ext cx="457200" cy="276999"/>
          </a:xfrm>
        </p:spPr>
        <p:txBody>
          <a:bodyPr/>
          <a:lstStyle/>
          <a:p>
            <a:pPr>
              <a:defRPr/>
            </a:pPr>
            <a:fld id="{63C092FC-CC3B-4652-A803-06C12E48E9C4}" type="slidenum">
              <a:rPr lang="en-US" smtClean="0">
                <a:solidFill>
                  <a:schemeClr val="bg1">
                    <a:lumMod val="50000"/>
                  </a:schemeClr>
                </a:solidFill>
                <a:latin typeface="+mj-lt"/>
              </a:rPr>
              <a:pPr>
                <a:defRPr/>
              </a:pPr>
              <a:t>12</a:t>
            </a:fld>
            <a:endParaRPr lang="en-US" dirty="0">
              <a:solidFill>
                <a:schemeClr val="bg1">
                  <a:lumMod val="50000"/>
                </a:schemeClr>
              </a:solidFill>
              <a:latin typeface="+mj-lt"/>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848361"/>
            <a:ext cx="3135836" cy="22758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 name="Picture 8" descr="Crea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088" y="848360"/>
            <a:ext cx="3094461" cy="2275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Used Wood Palle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190" y="3417332"/>
            <a:ext cx="5072095" cy="2536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8500" y="3048000"/>
            <a:ext cx="2198038" cy="369332"/>
          </a:xfrm>
          <a:prstGeom prst="rect">
            <a:avLst/>
          </a:prstGeom>
          <a:noFill/>
        </p:spPr>
        <p:txBody>
          <a:bodyPr wrap="none" rtlCol="0">
            <a:spAutoFit/>
          </a:bodyPr>
          <a:lstStyle/>
          <a:p>
            <a:r>
              <a:rPr lang="en-US" dirty="0" smtClean="0">
                <a:solidFill>
                  <a:schemeClr val="accent4">
                    <a:lumMod val="10000"/>
                  </a:schemeClr>
                </a:solidFill>
              </a:rPr>
              <a:t>Bracing and </a:t>
            </a:r>
            <a:r>
              <a:rPr lang="en-US" dirty="0" err="1" smtClean="0">
                <a:solidFill>
                  <a:schemeClr val="accent4">
                    <a:lumMod val="10000"/>
                  </a:schemeClr>
                </a:solidFill>
              </a:rPr>
              <a:t>Dunnage</a:t>
            </a:r>
            <a:endParaRPr lang="en-US" dirty="0">
              <a:solidFill>
                <a:schemeClr val="accent4">
                  <a:lumMod val="10000"/>
                </a:schemeClr>
              </a:solidFill>
            </a:endParaRPr>
          </a:p>
        </p:txBody>
      </p:sp>
      <p:sp>
        <p:nvSpPr>
          <p:cNvPr id="11" name="TextBox 10"/>
          <p:cNvSpPr txBox="1"/>
          <p:nvPr/>
        </p:nvSpPr>
        <p:spPr>
          <a:xfrm>
            <a:off x="6858000" y="3048000"/>
            <a:ext cx="774571" cy="369332"/>
          </a:xfrm>
          <a:prstGeom prst="rect">
            <a:avLst/>
          </a:prstGeom>
          <a:noFill/>
        </p:spPr>
        <p:txBody>
          <a:bodyPr wrap="none" rtlCol="0">
            <a:spAutoFit/>
          </a:bodyPr>
          <a:lstStyle/>
          <a:p>
            <a:r>
              <a:rPr lang="en-US" dirty="0" smtClean="0">
                <a:solidFill>
                  <a:schemeClr val="accent4">
                    <a:lumMod val="10000"/>
                  </a:schemeClr>
                </a:solidFill>
              </a:rPr>
              <a:t>Crates</a:t>
            </a:r>
            <a:endParaRPr lang="en-US" dirty="0">
              <a:solidFill>
                <a:schemeClr val="accent4">
                  <a:lumMod val="10000"/>
                </a:schemeClr>
              </a:solidFill>
            </a:endParaRPr>
          </a:p>
        </p:txBody>
      </p:sp>
      <p:sp>
        <p:nvSpPr>
          <p:cNvPr id="12" name="TextBox 11"/>
          <p:cNvSpPr txBox="1"/>
          <p:nvPr/>
        </p:nvSpPr>
        <p:spPr>
          <a:xfrm>
            <a:off x="3545514" y="5953380"/>
            <a:ext cx="2169486" cy="369332"/>
          </a:xfrm>
          <a:prstGeom prst="rect">
            <a:avLst/>
          </a:prstGeom>
          <a:noFill/>
        </p:spPr>
        <p:txBody>
          <a:bodyPr wrap="square" rtlCol="0">
            <a:spAutoFit/>
          </a:bodyPr>
          <a:lstStyle/>
          <a:p>
            <a:r>
              <a:rPr lang="en-US" dirty="0" smtClean="0">
                <a:solidFill>
                  <a:schemeClr val="accent4">
                    <a:lumMod val="10000"/>
                  </a:schemeClr>
                </a:solidFill>
              </a:rPr>
              <a:t>     Wooden Pallets</a:t>
            </a:r>
            <a:endParaRPr lang="en-US" dirty="0">
              <a:solidFill>
                <a:schemeClr val="accent4">
                  <a:lumMod val="10000"/>
                </a:schemeClr>
              </a:solidFill>
            </a:endParaRPr>
          </a:p>
        </p:txBody>
      </p:sp>
    </p:spTree>
    <p:extLst>
      <p:ext uri="{BB962C8B-B14F-4D97-AF65-F5344CB8AC3E}">
        <p14:creationId xmlns:p14="http://schemas.microsoft.com/office/powerpoint/2010/main" val="2566971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386496" y="609600"/>
            <a:ext cx="82264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chemeClr val="bg1">
                    <a:lumMod val="50000"/>
                  </a:schemeClr>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a:lstStyle>
          <a:p>
            <a:r>
              <a:rPr lang="en-US" sz="3600" dirty="0" smtClean="0">
                <a:solidFill>
                  <a:schemeClr val="accent4">
                    <a:lumMod val="10000"/>
                  </a:schemeClr>
                </a:solidFill>
                <a:latin typeface="+mj-lt"/>
              </a:rPr>
              <a:t>Best Practices for WPM in Trade</a:t>
            </a:r>
          </a:p>
          <a:p>
            <a:endParaRPr lang="en-US" sz="3200" dirty="0">
              <a:solidFill>
                <a:schemeClr val="accent4">
                  <a:lumMod val="10000"/>
                </a:schemeClr>
              </a:solidFill>
              <a:latin typeface="+mj-lt"/>
            </a:endParaRPr>
          </a:p>
        </p:txBody>
      </p:sp>
      <p:sp>
        <p:nvSpPr>
          <p:cNvPr id="10" name="TextBox 9"/>
          <p:cNvSpPr txBox="1"/>
          <p:nvPr/>
        </p:nvSpPr>
        <p:spPr>
          <a:xfrm>
            <a:off x="381000" y="838200"/>
            <a:ext cx="8153400" cy="2092881"/>
          </a:xfrm>
          <a:prstGeom prst="rect">
            <a:avLst/>
          </a:prstGeom>
          <a:noFill/>
        </p:spPr>
        <p:txBody>
          <a:bodyPr wrap="square" rtlCol="0">
            <a:spAutoFit/>
          </a:bodyPr>
          <a:lstStyle/>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Ensure all WPM is ISPM 15 compliant.</a:t>
            </a:r>
          </a:p>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Educate your supply chain on ISPM 15 requirements.</a:t>
            </a:r>
          </a:p>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Know alternatives to WPM, such as plastics or metals.</a:t>
            </a:r>
          </a:p>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WPM that is non-compliant must be re-exported.</a:t>
            </a:r>
          </a:p>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Train employees to identify signs of insect infestation.</a:t>
            </a:r>
          </a:p>
        </p:txBody>
      </p:sp>
      <p:sp>
        <p:nvSpPr>
          <p:cNvPr id="5" name="Footer Placeholder 1"/>
          <p:cNvSpPr>
            <a:spLocks noGrp="1"/>
          </p:cNvSpPr>
          <p:nvPr>
            <p:ph type="ftr" sz="quarter" idx="11"/>
          </p:nvPr>
        </p:nvSpPr>
        <p:spPr>
          <a:xfrm>
            <a:off x="3124200" y="6278562"/>
            <a:ext cx="2895600" cy="427038"/>
          </a:xfrm>
        </p:spPr>
        <p:txBody>
          <a:bodyPr/>
          <a:lstStyle/>
          <a:p>
            <a:pPr algn="ctr">
              <a:defRPr/>
            </a:pPr>
            <a:r>
              <a:rPr lang="en-US" dirty="0" smtClean="0">
                <a:solidFill>
                  <a:schemeClr val="bg1">
                    <a:lumMod val="50000"/>
                  </a:schemeClr>
                </a:solidFill>
              </a:rPr>
              <a:t>Mikel </a:t>
            </a:r>
            <a:r>
              <a:rPr lang="en-US" dirty="0" err="1" smtClean="0">
                <a:solidFill>
                  <a:schemeClr val="bg1">
                    <a:lumMod val="50000"/>
                  </a:schemeClr>
                </a:solidFill>
              </a:rPr>
              <a:t>Tookes</a:t>
            </a:r>
            <a:r>
              <a:rPr lang="en-US" dirty="0" smtClean="0">
                <a:solidFill>
                  <a:schemeClr val="bg1">
                    <a:lumMod val="50000"/>
                  </a:schemeClr>
                </a:solidFill>
              </a:rPr>
              <a:t> </a:t>
            </a:r>
          </a:p>
          <a:p>
            <a:pPr algn="ctr">
              <a:defRPr/>
            </a:pPr>
            <a:r>
              <a:rPr lang="en-US" dirty="0" smtClean="0">
                <a:solidFill>
                  <a:schemeClr val="bg1">
                    <a:lumMod val="50000"/>
                  </a:schemeClr>
                </a:solidFill>
              </a:rPr>
              <a:t>Deputy Executive Director</a:t>
            </a:r>
            <a:endParaRPr lang="en-US" dirty="0">
              <a:solidFill>
                <a:schemeClr val="bg1">
                  <a:lumMod val="50000"/>
                </a:schemeClr>
              </a:solidFill>
            </a:endParaRPr>
          </a:p>
        </p:txBody>
      </p:sp>
      <p:sp>
        <p:nvSpPr>
          <p:cNvPr id="6" name="Slide Number Placeholder 2"/>
          <p:cNvSpPr>
            <a:spLocks noGrp="1"/>
          </p:cNvSpPr>
          <p:nvPr>
            <p:ph type="sldNum" sz="quarter" idx="10"/>
          </p:nvPr>
        </p:nvSpPr>
        <p:spPr>
          <a:xfrm>
            <a:off x="4495800" y="6657201"/>
            <a:ext cx="457200" cy="276999"/>
          </a:xfrm>
        </p:spPr>
        <p:txBody>
          <a:bodyPr/>
          <a:lstStyle/>
          <a:p>
            <a:pPr>
              <a:defRPr/>
            </a:pPr>
            <a:fld id="{63C092FC-CC3B-4652-A803-06C12E48E9C4}" type="slidenum">
              <a:rPr lang="en-US" smtClean="0">
                <a:solidFill>
                  <a:schemeClr val="bg1">
                    <a:lumMod val="50000"/>
                  </a:schemeClr>
                </a:solidFill>
              </a:rPr>
              <a:pPr>
                <a:defRPr/>
              </a:pPr>
              <a:t>13</a:t>
            </a:fld>
            <a:endParaRPr lang="en-US" dirty="0">
              <a:solidFill>
                <a:schemeClr val="bg1">
                  <a:lumMod val="50000"/>
                </a:schemeClr>
              </a:solidFill>
            </a:endParaRPr>
          </a:p>
        </p:txBody>
      </p:sp>
      <p:pic>
        <p:nvPicPr>
          <p:cNvPr id="4098" name="Picture 2" descr="https://encrypted-tbn3.gstatic.com/images?q=tbn:ANd9GcTbExKVd5JRblXBEUe5wdyvjgyPU-AitZZZFy0URv6K6KyITZy81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200400"/>
            <a:ext cx="2755591" cy="2466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www.unce.unr.edu/programs/sites/ipm/images/exotic/AsianLonghornedBeetleLarva.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352800"/>
            <a:ext cx="2739293" cy="22513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638800" y="5563573"/>
            <a:ext cx="2133601" cy="369332"/>
          </a:xfrm>
          <a:prstGeom prst="rect">
            <a:avLst/>
          </a:prstGeom>
          <a:noFill/>
        </p:spPr>
        <p:txBody>
          <a:bodyPr wrap="square" rtlCol="0">
            <a:spAutoFit/>
          </a:bodyPr>
          <a:lstStyle/>
          <a:p>
            <a:pPr algn="ctr"/>
            <a:r>
              <a:rPr lang="en-US" dirty="0" smtClean="0">
                <a:solidFill>
                  <a:schemeClr val="accent4">
                    <a:lumMod val="10000"/>
                  </a:schemeClr>
                </a:solidFill>
                <a:latin typeface="Times New Roman" panose="02020603050405020304" pitchFamily="18" charset="0"/>
                <a:cs typeface="Times New Roman" panose="02020603050405020304" pitchFamily="18" charset="0"/>
              </a:rPr>
              <a:t>ALB Larva</a:t>
            </a:r>
          </a:p>
        </p:txBody>
      </p:sp>
      <p:sp>
        <p:nvSpPr>
          <p:cNvPr id="16" name="TextBox 15"/>
          <p:cNvSpPr txBox="1"/>
          <p:nvPr/>
        </p:nvSpPr>
        <p:spPr>
          <a:xfrm>
            <a:off x="1524000" y="5563573"/>
            <a:ext cx="2133601" cy="646331"/>
          </a:xfrm>
          <a:prstGeom prst="rect">
            <a:avLst/>
          </a:prstGeom>
          <a:noFill/>
        </p:spPr>
        <p:txBody>
          <a:bodyPr wrap="square" rtlCol="0">
            <a:spAutoFit/>
          </a:bodyPr>
          <a:lstStyle/>
          <a:p>
            <a:pPr algn="ctr"/>
            <a:r>
              <a:rPr lang="en-US" dirty="0" smtClean="0">
                <a:solidFill>
                  <a:schemeClr val="accent4">
                    <a:lumMod val="10000"/>
                  </a:schemeClr>
                </a:solidFill>
                <a:latin typeface="Times New Roman" panose="02020603050405020304" pitchFamily="18" charset="0"/>
                <a:cs typeface="Times New Roman" panose="02020603050405020304" pitchFamily="18" charset="0"/>
              </a:rPr>
              <a:t>Asian Longhorn Beetle</a:t>
            </a:r>
          </a:p>
        </p:txBody>
      </p:sp>
    </p:spTree>
    <p:extLst>
      <p:ext uri="{BB962C8B-B14F-4D97-AF65-F5344CB8AC3E}">
        <p14:creationId xmlns:p14="http://schemas.microsoft.com/office/powerpoint/2010/main" val="1479251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bwMode="auto">
          <a:xfrm>
            <a:off x="427279" y="304800"/>
            <a:ext cx="8226425"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rgbClr val="00000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a:lstStyle>
          <a:p>
            <a:r>
              <a:rPr lang="en-US" sz="3600" kern="0" dirty="0" smtClean="0">
                <a:latin typeface="Times New Roman" panose="02020603050405020304" pitchFamily="18" charset="0"/>
                <a:cs typeface="Times New Roman" panose="02020603050405020304" pitchFamily="18" charset="0"/>
              </a:rPr>
              <a:t>Asian Gypsy Moth (AGM) for Trade</a:t>
            </a:r>
            <a:br>
              <a:rPr lang="en-US" sz="3600" kern="0" dirty="0" smtClean="0">
                <a:latin typeface="Times New Roman" panose="02020603050405020304" pitchFamily="18" charset="0"/>
                <a:cs typeface="Times New Roman" panose="02020603050405020304" pitchFamily="18" charset="0"/>
              </a:rPr>
            </a:br>
            <a:endParaRPr lang="en-US" sz="3600" kern="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81000" y="987582"/>
            <a:ext cx="8153400" cy="2492990"/>
          </a:xfrm>
          <a:prstGeom prst="rect">
            <a:avLst/>
          </a:prstGeom>
          <a:noFill/>
        </p:spPr>
        <p:txBody>
          <a:bodyPr wrap="square" rtlCol="0">
            <a:spAutoFit/>
          </a:bodyPr>
          <a:lstStyle/>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Indicate </a:t>
            </a:r>
            <a:r>
              <a:rPr lang="en-US" sz="2600" dirty="0">
                <a:solidFill>
                  <a:schemeClr val="accent4">
                    <a:lumMod val="10000"/>
                  </a:schemeClr>
                </a:solidFill>
                <a:latin typeface="Times New Roman" panose="02020603050405020304" pitchFamily="18" charset="0"/>
                <a:cs typeface="Times New Roman" panose="02020603050405020304" pitchFamily="18" charset="0"/>
              </a:rPr>
              <a:t>the potential </a:t>
            </a: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threat the AGM threat poses to natural resources of the United States.</a:t>
            </a:r>
          </a:p>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Describe CBP’s efforts to prevent the establishment of the AGM.</a:t>
            </a:r>
          </a:p>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Identify the </a:t>
            </a:r>
            <a:r>
              <a:rPr lang="en-US" sz="2600" dirty="0">
                <a:solidFill>
                  <a:schemeClr val="accent4">
                    <a:lumMod val="10000"/>
                  </a:schemeClr>
                </a:solidFill>
                <a:latin typeface="Times New Roman" panose="02020603050405020304" pitchFamily="18" charset="0"/>
                <a:cs typeface="Times New Roman" panose="02020603050405020304" pitchFamily="18" charset="0"/>
              </a:rPr>
              <a:t>best practices </a:t>
            </a: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the industry </a:t>
            </a:r>
            <a:r>
              <a:rPr lang="en-US" sz="2600" dirty="0">
                <a:solidFill>
                  <a:schemeClr val="accent4">
                    <a:lumMod val="10000"/>
                  </a:schemeClr>
                </a:solidFill>
                <a:latin typeface="Times New Roman" panose="02020603050405020304" pitchFamily="18" charset="0"/>
                <a:cs typeface="Times New Roman" panose="02020603050405020304" pitchFamily="18" charset="0"/>
              </a:rPr>
              <a:t>can take to ensure freedom of AGM on their conveyance(s</a:t>
            </a: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a:t>
            </a:r>
            <a:endParaRPr lang="en-US" sz="2600" dirty="0">
              <a:solidFill>
                <a:schemeClr val="accent4">
                  <a:lumMod val="10000"/>
                </a:schemeClr>
              </a:solidFill>
              <a:latin typeface="Times New Roman" panose="02020603050405020304" pitchFamily="18" charset="0"/>
              <a:cs typeface="Times New Roman" panose="02020603050405020304" pitchFamily="18" charset="0"/>
            </a:endParaRPr>
          </a:p>
        </p:txBody>
      </p:sp>
      <p:pic>
        <p:nvPicPr>
          <p:cNvPr id="14" name="Picture 2" descr="Species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795" y="3473748"/>
            <a:ext cx="2903941" cy="21779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4" descr="http://www.nzffa.org.nz/assets/374/biosecurity-84-eggma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13469"/>
            <a:ext cx="2245058" cy="22450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674054" y="5563573"/>
            <a:ext cx="2133601" cy="369332"/>
          </a:xfrm>
          <a:prstGeom prst="rect">
            <a:avLst/>
          </a:prstGeom>
          <a:noFill/>
        </p:spPr>
        <p:txBody>
          <a:bodyPr wrap="square" rtlCol="0">
            <a:spAutoFit/>
          </a:bodyPr>
          <a:lstStyle/>
          <a:p>
            <a:r>
              <a:rPr lang="en-US" dirty="0" smtClean="0">
                <a:solidFill>
                  <a:schemeClr val="accent4">
                    <a:lumMod val="10000"/>
                  </a:schemeClr>
                </a:solidFill>
                <a:latin typeface="Times New Roman" panose="02020603050405020304" pitchFamily="18" charset="0"/>
                <a:cs typeface="Times New Roman" panose="02020603050405020304" pitchFamily="18" charset="0"/>
              </a:rPr>
              <a:t>AGM Egg Mass</a:t>
            </a:r>
          </a:p>
        </p:txBody>
      </p:sp>
      <p:sp>
        <p:nvSpPr>
          <p:cNvPr id="17" name="TextBox 16"/>
          <p:cNvSpPr txBox="1"/>
          <p:nvPr/>
        </p:nvSpPr>
        <p:spPr>
          <a:xfrm>
            <a:off x="1099716" y="5563573"/>
            <a:ext cx="2832100" cy="369332"/>
          </a:xfrm>
          <a:prstGeom prst="rect">
            <a:avLst/>
          </a:prstGeom>
          <a:noFill/>
        </p:spPr>
        <p:txBody>
          <a:bodyPr wrap="square" rtlCol="0">
            <a:spAutoFit/>
          </a:bodyPr>
          <a:lstStyle/>
          <a:p>
            <a:pPr algn="ctr"/>
            <a:r>
              <a:rPr lang="en-US" i="1" dirty="0" smtClean="0">
                <a:solidFill>
                  <a:schemeClr val="accent4">
                    <a:lumMod val="10000"/>
                  </a:schemeClr>
                </a:solidFill>
                <a:latin typeface="Times New Roman" panose="02020603050405020304" pitchFamily="18" charset="0"/>
                <a:cs typeface="Times New Roman" panose="02020603050405020304" pitchFamily="18" charset="0"/>
              </a:rPr>
              <a:t>Lymantria dispar</a:t>
            </a:r>
            <a:endParaRPr lang="en-US" dirty="0" smtClean="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1" name="Footer Placeholder 1"/>
          <p:cNvSpPr>
            <a:spLocks noGrp="1"/>
          </p:cNvSpPr>
          <p:nvPr>
            <p:ph type="ftr" sz="quarter" idx="11"/>
          </p:nvPr>
        </p:nvSpPr>
        <p:spPr>
          <a:xfrm>
            <a:off x="3124200" y="6278562"/>
            <a:ext cx="2895600" cy="427038"/>
          </a:xfrm>
        </p:spPr>
        <p:txBody>
          <a:bodyPr/>
          <a:lstStyle/>
          <a:p>
            <a:pPr>
              <a:defRPr/>
            </a:pPr>
            <a:r>
              <a:rPr lang="en-US" dirty="0" smtClean="0">
                <a:solidFill>
                  <a:schemeClr val="bg1">
                    <a:lumMod val="50000"/>
                  </a:schemeClr>
                </a:solidFill>
              </a:rPr>
              <a:t>Mikel </a:t>
            </a:r>
            <a:r>
              <a:rPr lang="en-US" dirty="0" err="1" smtClean="0">
                <a:solidFill>
                  <a:schemeClr val="bg1">
                    <a:lumMod val="50000"/>
                  </a:schemeClr>
                </a:solidFill>
              </a:rPr>
              <a:t>Tookes</a:t>
            </a:r>
            <a:r>
              <a:rPr lang="en-US" dirty="0" smtClean="0">
                <a:solidFill>
                  <a:schemeClr val="bg1">
                    <a:lumMod val="50000"/>
                  </a:schemeClr>
                </a:solidFill>
              </a:rPr>
              <a:t> </a:t>
            </a:r>
          </a:p>
          <a:p>
            <a:pPr>
              <a:defRPr/>
            </a:pPr>
            <a:r>
              <a:rPr lang="en-US" dirty="0" smtClean="0">
                <a:solidFill>
                  <a:schemeClr val="bg1">
                    <a:lumMod val="50000"/>
                  </a:schemeClr>
                </a:solidFill>
              </a:rPr>
              <a:t>Deputy Executive Director</a:t>
            </a:r>
            <a:endParaRPr lang="en-US" dirty="0">
              <a:solidFill>
                <a:schemeClr val="bg1">
                  <a:lumMod val="50000"/>
                </a:schemeClr>
              </a:solidFill>
            </a:endParaRPr>
          </a:p>
        </p:txBody>
      </p:sp>
      <p:sp>
        <p:nvSpPr>
          <p:cNvPr id="12" name="Slide Number Placeholder 2"/>
          <p:cNvSpPr>
            <a:spLocks noGrp="1"/>
          </p:cNvSpPr>
          <p:nvPr>
            <p:ph type="sldNum" sz="quarter" idx="10"/>
          </p:nvPr>
        </p:nvSpPr>
        <p:spPr>
          <a:xfrm>
            <a:off x="4495800" y="6657201"/>
            <a:ext cx="457200" cy="276999"/>
          </a:xfrm>
        </p:spPr>
        <p:txBody>
          <a:bodyPr/>
          <a:lstStyle/>
          <a:p>
            <a:pPr>
              <a:defRPr/>
            </a:pPr>
            <a:fld id="{63C092FC-CC3B-4652-A803-06C12E48E9C4}" type="slidenum">
              <a:rPr lang="en-US" smtClean="0">
                <a:solidFill>
                  <a:schemeClr val="bg1">
                    <a:lumMod val="50000"/>
                  </a:schemeClr>
                </a:solidFill>
                <a:latin typeface="+mj-lt"/>
              </a:rPr>
              <a:pPr>
                <a:defRPr/>
              </a:pPr>
              <a:t>14</a:t>
            </a:fld>
            <a:endParaRPr lang="en-US" dirty="0">
              <a:solidFill>
                <a:schemeClr val="bg1">
                  <a:lumMod val="50000"/>
                </a:schemeClr>
              </a:solidFill>
              <a:latin typeface="+mj-lt"/>
            </a:endParaRPr>
          </a:p>
        </p:txBody>
      </p:sp>
    </p:spTree>
    <p:extLst>
      <p:ext uri="{BB962C8B-B14F-4D97-AF65-F5344CB8AC3E}">
        <p14:creationId xmlns:p14="http://schemas.microsoft.com/office/powerpoint/2010/main" val="2815490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bwMode="auto">
          <a:xfrm>
            <a:off x="427279" y="304800"/>
            <a:ext cx="8226425"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rgbClr val="00000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a:lstStyle>
          <a:p>
            <a:r>
              <a:rPr lang="en-US" sz="3600" kern="0" dirty="0" smtClean="0">
                <a:latin typeface="Times New Roman" panose="02020603050405020304" pitchFamily="18" charset="0"/>
                <a:cs typeface="Times New Roman" panose="02020603050405020304" pitchFamily="18" charset="0"/>
              </a:rPr>
              <a:t>Asian Gypsy Moth (AGM) for Trade</a:t>
            </a:r>
            <a:br>
              <a:rPr lang="en-US" sz="3600" kern="0" dirty="0" smtClean="0">
                <a:latin typeface="Times New Roman" panose="02020603050405020304" pitchFamily="18" charset="0"/>
                <a:cs typeface="Times New Roman" panose="02020603050405020304" pitchFamily="18" charset="0"/>
              </a:rPr>
            </a:br>
            <a:endParaRPr lang="en-US" sz="3600" kern="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81000" y="987582"/>
            <a:ext cx="8153400" cy="4493538"/>
          </a:xfrm>
          <a:prstGeom prst="rect">
            <a:avLst/>
          </a:prstGeom>
          <a:noFill/>
        </p:spPr>
        <p:txBody>
          <a:bodyPr wrap="square" rtlCol="0">
            <a:spAutoFit/>
          </a:bodyPr>
          <a:lstStyle>
            <a:defPPr>
              <a:defRPr lang="en-US"/>
            </a:defPPr>
            <a:lvl1pPr marL="457200" lvl="0" indent="-457200">
              <a:buFont typeface="Arial" panose="020B0604020202020204" pitchFamily="34" charset="0"/>
              <a:buChar char="•"/>
              <a:defRPr sz="2600">
                <a:solidFill>
                  <a:schemeClr val="accent4">
                    <a:lumMod val="10000"/>
                  </a:schemeClr>
                </a:solidFill>
                <a:latin typeface="Times New Roman" panose="02020603050405020304" pitchFamily="18" charset="0"/>
                <a:cs typeface="Times New Roman" panose="02020603050405020304" pitchFamily="18" charset="0"/>
              </a:defRPr>
            </a:lvl1pPr>
          </a:lstStyle>
          <a:p>
            <a:r>
              <a:rPr lang="en-US" dirty="0" smtClean="0"/>
              <a:t>AGM </a:t>
            </a:r>
            <a:r>
              <a:rPr lang="en-US" dirty="0"/>
              <a:t>is known to attach to vessels operating in Korea, Japan, China and East Russia during outbreak </a:t>
            </a:r>
            <a:r>
              <a:rPr lang="en-US" dirty="0" smtClean="0"/>
              <a:t>periods.</a:t>
            </a:r>
          </a:p>
          <a:p>
            <a:r>
              <a:rPr lang="en-US" dirty="0"/>
              <a:t>AGM larvae consume more than 500 plant species.</a:t>
            </a:r>
          </a:p>
          <a:p>
            <a:r>
              <a:rPr lang="en-US" dirty="0"/>
              <a:t>Adults can fly up to 25 miles per </a:t>
            </a:r>
            <a:r>
              <a:rPr lang="en-US" dirty="0" smtClean="0"/>
              <a:t>day.</a:t>
            </a:r>
            <a:endParaRPr lang="en-US" dirty="0"/>
          </a:p>
          <a:p>
            <a:r>
              <a:rPr lang="en-US" dirty="0"/>
              <a:t>AGM </a:t>
            </a:r>
            <a:r>
              <a:rPr lang="en-US" dirty="0" smtClean="0"/>
              <a:t>females </a:t>
            </a:r>
            <a:r>
              <a:rPr lang="en-US" dirty="0"/>
              <a:t>disperse </a:t>
            </a:r>
            <a:r>
              <a:rPr lang="en-US" dirty="0" smtClean="0"/>
              <a:t>eggs </a:t>
            </a:r>
            <a:r>
              <a:rPr lang="en-US" dirty="0"/>
              <a:t>across </a:t>
            </a:r>
            <a:endParaRPr lang="en-US" dirty="0" smtClean="0"/>
          </a:p>
          <a:p>
            <a:pPr>
              <a:buNone/>
            </a:pPr>
            <a:r>
              <a:rPr lang="en-US" dirty="0" smtClean="0"/>
              <a:t>	interior </a:t>
            </a:r>
            <a:r>
              <a:rPr lang="en-US" dirty="0"/>
              <a:t>woodlands, which threaten </a:t>
            </a:r>
            <a:endParaRPr lang="en-US" dirty="0" smtClean="0"/>
          </a:p>
          <a:p>
            <a:pPr>
              <a:buNone/>
            </a:pPr>
            <a:r>
              <a:rPr lang="en-US" dirty="0" smtClean="0"/>
              <a:t>	economic/natural resources.</a:t>
            </a:r>
          </a:p>
          <a:p>
            <a:r>
              <a:rPr lang="en-US" dirty="0" smtClean="0"/>
              <a:t>Average egg masses can be as </a:t>
            </a:r>
            <a:r>
              <a:rPr lang="en-US" dirty="0"/>
              <a:t> </a:t>
            </a:r>
            <a:r>
              <a:rPr lang="en-US" dirty="0" smtClean="0"/>
              <a:t>                    small as a small as a dime, and may yield                                              hundreds of offspring.</a:t>
            </a:r>
            <a:endParaRPr lang="en-US" dirty="0"/>
          </a:p>
          <a:p>
            <a:endParaRPr lang="en-US" dirty="0"/>
          </a:p>
        </p:txBody>
      </p:sp>
      <p:pic>
        <p:nvPicPr>
          <p:cNvPr id="8" name="Picture 3" descr="E:\Houston 1\DSC_006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441640" y="3384997"/>
            <a:ext cx="3321360" cy="24062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4" descr="C:\Users\bcga72x\AppData\Local\Microsoft\Windows\Temporary Internet Files\Content.Outlook\H0WMKSSR\APPOR123005208001-26OCT12eggmass.jpg"/>
          <p:cNvPicPr>
            <a:picLocks noChangeAspect="1" noChangeArrowheads="1"/>
          </p:cNvPicPr>
          <p:nvPr/>
        </p:nvPicPr>
        <p:blipFill>
          <a:blip r:embed="rId4" cstate="print">
            <a:extLst>
              <a:ext uri="{28A0092B-C50C-407E-A947-70E740481C1C}">
                <a14:useLocalDpi xmlns:a14="http://schemas.microsoft.com/office/drawing/2010/main" val="0"/>
              </a:ext>
            </a:extLst>
          </a:blip>
          <a:srcRect r="8730"/>
          <a:stretch>
            <a:fillRect/>
          </a:stretch>
        </p:blipFill>
        <p:spPr bwMode="auto">
          <a:xfrm>
            <a:off x="6635406" y="2350854"/>
            <a:ext cx="990600" cy="1213698"/>
          </a:xfrm>
          <a:prstGeom prst="rect">
            <a:avLst/>
          </a:prstGeom>
          <a:solidFill>
            <a:schemeClr val="accent4">
              <a:lumMod val="10000"/>
            </a:schemeClr>
          </a:solidFill>
          <a:ln w="19050">
            <a:noFill/>
            <a:miter lim="800000"/>
            <a:headEnd/>
            <a:tailEnd/>
          </a:ln>
          <a:extLst/>
        </p:spPr>
      </p:pic>
      <p:sp>
        <p:nvSpPr>
          <p:cNvPr id="4" name="Oval 3"/>
          <p:cNvSpPr/>
          <p:nvPr/>
        </p:nvSpPr>
        <p:spPr bwMode="auto">
          <a:xfrm>
            <a:off x="5728940" y="3474260"/>
            <a:ext cx="236571" cy="215537"/>
          </a:xfrm>
          <a:prstGeom prst="ellips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cxnSp>
        <p:nvCxnSpPr>
          <p:cNvPr id="6" name="Straight Connector 5"/>
          <p:cNvCxnSpPr>
            <a:stCxn id="4" idx="1"/>
          </p:cNvCxnSpPr>
          <p:nvPr/>
        </p:nvCxnSpPr>
        <p:spPr bwMode="auto">
          <a:xfrm flipV="1">
            <a:off x="5763585" y="2350854"/>
            <a:ext cx="871821" cy="1154971"/>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a:stCxn id="4" idx="4"/>
          </p:cNvCxnSpPr>
          <p:nvPr/>
        </p:nvCxnSpPr>
        <p:spPr bwMode="auto">
          <a:xfrm flipV="1">
            <a:off x="5847226" y="3564552"/>
            <a:ext cx="1778780" cy="125245"/>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Footer Placeholder 1"/>
          <p:cNvSpPr>
            <a:spLocks noGrp="1"/>
          </p:cNvSpPr>
          <p:nvPr>
            <p:ph type="ftr" sz="quarter" idx="11"/>
          </p:nvPr>
        </p:nvSpPr>
        <p:spPr>
          <a:xfrm>
            <a:off x="3124200" y="6278562"/>
            <a:ext cx="2895600" cy="427038"/>
          </a:xfrm>
        </p:spPr>
        <p:txBody>
          <a:bodyPr/>
          <a:lstStyle/>
          <a:p>
            <a:pPr>
              <a:defRPr/>
            </a:pPr>
            <a:r>
              <a:rPr lang="en-US" dirty="0" smtClean="0">
                <a:solidFill>
                  <a:schemeClr val="bg1">
                    <a:lumMod val="50000"/>
                  </a:schemeClr>
                </a:solidFill>
              </a:rPr>
              <a:t>Mikel </a:t>
            </a:r>
            <a:r>
              <a:rPr lang="en-US" dirty="0" err="1" smtClean="0">
                <a:solidFill>
                  <a:schemeClr val="bg1">
                    <a:lumMod val="50000"/>
                  </a:schemeClr>
                </a:solidFill>
              </a:rPr>
              <a:t>Tookes</a:t>
            </a:r>
            <a:r>
              <a:rPr lang="en-US" dirty="0" smtClean="0">
                <a:solidFill>
                  <a:schemeClr val="bg1">
                    <a:lumMod val="50000"/>
                  </a:schemeClr>
                </a:solidFill>
              </a:rPr>
              <a:t> </a:t>
            </a:r>
          </a:p>
          <a:p>
            <a:pPr>
              <a:defRPr/>
            </a:pPr>
            <a:r>
              <a:rPr lang="en-US" dirty="0" smtClean="0">
                <a:solidFill>
                  <a:schemeClr val="bg1">
                    <a:lumMod val="50000"/>
                  </a:schemeClr>
                </a:solidFill>
              </a:rPr>
              <a:t>Deputy Executive Director</a:t>
            </a:r>
            <a:endParaRPr lang="en-US" dirty="0">
              <a:solidFill>
                <a:schemeClr val="bg1">
                  <a:lumMod val="50000"/>
                </a:schemeClr>
              </a:solidFill>
            </a:endParaRPr>
          </a:p>
        </p:txBody>
      </p:sp>
      <p:sp>
        <p:nvSpPr>
          <p:cNvPr id="14" name="Slide Number Placeholder 2"/>
          <p:cNvSpPr>
            <a:spLocks noGrp="1"/>
          </p:cNvSpPr>
          <p:nvPr>
            <p:ph type="sldNum" sz="quarter" idx="10"/>
          </p:nvPr>
        </p:nvSpPr>
        <p:spPr>
          <a:xfrm>
            <a:off x="4495800" y="6657201"/>
            <a:ext cx="457200" cy="276999"/>
          </a:xfrm>
        </p:spPr>
        <p:txBody>
          <a:bodyPr/>
          <a:lstStyle/>
          <a:p>
            <a:pPr>
              <a:defRPr/>
            </a:pPr>
            <a:fld id="{63C092FC-CC3B-4652-A803-06C12E48E9C4}" type="slidenum">
              <a:rPr lang="en-US" smtClean="0">
                <a:solidFill>
                  <a:schemeClr val="bg1">
                    <a:lumMod val="50000"/>
                  </a:schemeClr>
                </a:solidFill>
                <a:latin typeface="+mj-lt"/>
              </a:rPr>
              <a:pPr>
                <a:defRPr/>
              </a:pPr>
              <a:t>15</a:t>
            </a:fld>
            <a:endParaRPr lang="en-US" dirty="0">
              <a:solidFill>
                <a:schemeClr val="bg1">
                  <a:lumMod val="50000"/>
                </a:schemeClr>
              </a:solidFill>
              <a:latin typeface="+mj-lt"/>
            </a:endParaRPr>
          </a:p>
        </p:txBody>
      </p:sp>
    </p:spTree>
    <p:extLst>
      <p:ext uri="{BB962C8B-B14F-4D97-AF65-F5344CB8AC3E}">
        <p14:creationId xmlns:p14="http://schemas.microsoft.com/office/powerpoint/2010/main" val="687333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bwMode="auto">
          <a:xfrm>
            <a:off x="228600" y="304800"/>
            <a:ext cx="8226425"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rgbClr val="00000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a:lstStyle>
          <a:p>
            <a:r>
              <a:rPr lang="en-US" sz="3600" kern="0" dirty="0" smtClean="0">
                <a:latin typeface="Times New Roman" panose="02020603050405020304" pitchFamily="18" charset="0"/>
                <a:cs typeface="Times New Roman" panose="02020603050405020304" pitchFamily="18" charset="0"/>
              </a:rPr>
              <a:t>Best Practices for AGM in Trade</a:t>
            </a:r>
          </a:p>
          <a:p>
            <a:endParaRPr lang="en-US" sz="3600" kern="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81000" y="987582"/>
            <a:ext cx="8153400" cy="2492990"/>
          </a:xfrm>
          <a:prstGeom prst="rect">
            <a:avLst/>
          </a:prstGeom>
          <a:noFill/>
        </p:spPr>
        <p:txBody>
          <a:bodyPr wrap="square" rtlCol="0">
            <a:spAutoFit/>
          </a:bodyPr>
          <a:lstStyle/>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CBP Agriculture Specialists inspect high risk vessels based on itinerary/history to prevent AGM introduction.</a:t>
            </a:r>
          </a:p>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Trade partners can encourage vessel personnel to note when Asian ports are active with AGM.</a:t>
            </a:r>
          </a:p>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Operators can reinforce the need for crew to conduct self inspections prior to arrival in U.S. waters.</a:t>
            </a:r>
          </a:p>
        </p:txBody>
      </p:sp>
      <p:pic>
        <p:nvPicPr>
          <p:cNvPr id="9" name="Picture 2" descr="E:\New Orleans\DSC_018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65678" y="3763857"/>
            <a:ext cx="2911522" cy="2227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Footer Placeholder 1"/>
          <p:cNvSpPr>
            <a:spLocks noGrp="1"/>
          </p:cNvSpPr>
          <p:nvPr>
            <p:ph type="ftr" sz="quarter" idx="11"/>
          </p:nvPr>
        </p:nvSpPr>
        <p:spPr>
          <a:xfrm>
            <a:off x="3124200" y="6278562"/>
            <a:ext cx="2895600" cy="427038"/>
          </a:xfrm>
        </p:spPr>
        <p:txBody>
          <a:bodyPr/>
          <a:lstStyle/>
          <a:p>
            <a:pPr>
              <a:defRPr/>
            </a:pPr>
            <a:r>
              <a:rPr lang="en-US" dirty="0" smtClean="0">
                <a:solidFill>
                  <a:schemeClr val="bg1">
                    <a:lumMod val="50000"/>
                  </a:schemeClr>
                </a:solidFill>
              </a:rPr>
              <a:t>Mikel </a:t>
            </a:r>
            <a:r>
              <a:rPr lang="en-US" dirty="0" err="1" smtClean="0">
                <a:solidFill>
                  <a:schemeClr val="bg1">
                    <a:lumMod val="50000"/>
                  </a:schemeClr>
                </a:solidFill>
              </a:rPr>
              <a:t>Tookes</a:t>
            </a:r>
            <a:r>
              <a:rPr lang="en-US" dirty="0" smtClean="0">
                <a:solidFill>
                  <a:schemeClr val="bg1">
                    <a:lumMod val="50000"/>
                  </a:schemeClr>
                </a:solidFill>
              </a:rPr>
              <a:t> </a:t>
            </a:r>
          </a:p>
          <a:p>
            <a:pPr>
              <a:defRPr/>
            </a:pPr>
            <a:r>
              <a:rPr lang="en-US" dirty="0" smtClean="0">
                <a:solidFill>
                  <a:schemeClr val="bg1">
                    <a:lumMod val="50000"/>
                  </a:schemeClr>
                </a:solidFill>
              </a:rPr>
              <a:t>Deputy Executive Director</a:t>
            </a:r>
            <a:endParaRPr lang="en-US" dirty="0">
              <a:solidFill>
                <a:schemeClr val="bg1">
                  <a:lumMod val="50000"/>
                </a:schemeClr>
              </a:solidFill>
            </a:endParaRPr>
          </a:p>
        </p:txBody>
      </p:sp>
      <p:sp>
        <p:nvSpPr>
          <p:cNvPr id="12" name="Slide Number Placeholder 2"/>
          <p:cNvSpPr>
            <a:spLocks noGrp="1"/>
          </p:cNvSpPr>
          <p:nvPr>
            <p:ph type="sldNum" sz="quarter" idx="10"/>
          </p:nvPr>
        </p:nvSpPr>
        <p:spPr>
          <a:xfrm>
            <a:off x="4495800" y="6657201"/>
            <a:ext cx="457200" cy="276999"/>
          </a:xfrm>
        </p:spPr>
        <p:txBody>
          <a:bodyPr/>
          <a:lstStyle/>
          <a:p>
            <a:pPr>
              <a:defRPr/>
            </a:pPr>
            <a:fld id="{63C092FC-CC3B-4652-A803-06C12E48E9C4}" type="slidenum">
              <a:rPr lang="en-US" smtClean="0">
                <a:solidFill>
                  <a:schemeClr val="bg1">
                    <a:lumMod val="50000"/>
                  </a:schemeClr>
                </a:solidFill>
                <a:latin typeface="+mj-lt"/>
              </a:rPr>
              <a:pPr>
                <a:defRPr/>
              </a:pPr>
              <a:t>16</a:t>
            </a:fld>
            <a:endParaRPr lang="en-US" dirty="0">
              <a:solidFill>
                <a:schemeClr val="bg1">
                  <a:lumMod val="50000"/>
                </a:schemeClr>
              </a:solidFill>
              <a:latin typeface="+mj-lt"/>
            </a:endParaRPr>
          </a:p>
        </p:txBody>
      </p:sp>
      <p:pic>
        <p:nvPicPr>
          <p:cNvPr id="14" name="Content Placeholder 7"/>
          <p:cNvPicPr>
            <a:picLocks noChangeAspect="1"/>
          </p:cNvPicPr>
          <p:nvPr/>
        </p:nvPicPr>
        <p:blipFill>
          <a:blip r:embed="rId4" cstate="print">
            <a:extLst>
              <a:ext uri="{28A0092B-C50C-407E-A947-70E740481C1C}">
                <a14:useLocalDpi xmlns:a14="http://schemas.microsoft.com/office/drawing/2010/main" val="0"/>
              </a:ext>
            </a:extLst>
          </a:blip>
          <a:srcRect l="41829" t="43269" r="7870" b="25974"/>
          <a:stretch>
            <a:fillRect/>
          </a:stretch>
        </p:blipFill>
        <p:spPr>
          <a:xfrm>
            <a:off x="1066800" y="3763857"/>
            <a:ext cx="2904594" cy="2236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2952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3C092FC-CC3B-4652-A803-06C12E48E9C4}" type="slidenum">
              <a:rPr lang="en-US" smtClean="0"/>
              <a:pPr>
                <a:defRPr/>
              </a:pPr>
              <a:t>17</a:t>
            </a:fld>
            <a:endParaRPr lang="en-US" dirty="0"/>
          </a:p>
        </p:txBody>
      </p:sp>
      <p:sp>
        <p:nvSpPr>
          <p:cNvPr id="4" name="Footer Placeholder 3"/>
          <p:cNvSpPr>
            <a:spLocks noGrp="1"/>
          </p:cNvSpPr>
          <p:nvPr>
            <p:ph type="ftr" sz="quarter" idx="11"/>
          </p:nvPr>
        </p:nvSpPr>
        <p:spPr/>
        <p:txBody>
          <a:bodyPr/>
          <a:lstStyle/>
          <a:p>
            <a:pPr>
              <a:defRPr/>
            </a:pPr>
            <a:r>
              <a:rPr lang="en-US" smtClean="0"/>
              <a:t>Mikel Tookes Deputy Executive Director</a:t>
            </a:r>
            <a:endParaRPr lang="en-US" dirty="0"/>
          </a:p>
        </p:txBody>
      </p:sp>
      <p:sp>
        <p:nvSpPr>
          <p:cNvPr id="6" name="Title 3"/>
          <p:cNvSpPr txBox="1">
            <a:spLocks/>
          </p:cNvSpPr>
          <p:nvPr/>
        </p:nvSpPr>
        <p:spPr bwMode="auto">
          <a:xfrm>
            <a:off x="386496" y="645477"/>
            <a:ext cx="82264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chemeClr val="bg1">
                    <a:lumMod val="50000"/>
                  </a:schemeClr>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a:lstStyle>
          <a:p>
            <a:r>
              <a:rPr lang="en-US" sz="3600" dirty="0" smtClean="0">
                <a:solidFill>
                  <a:schemeClr val="accent4">
                    <a:lumMod val="10000"/>
                  </a:schemeClr>
                </a:solidFill>
                <a:latin typeface="+mj-lt"/>
              </a:rPr>
              <a:t>Best Practices for Trade</a:t>
            </a:r>
          </a:p>
          <a:p>
            <a:r>
              <a:rPr lang="en-US" sz="3200" dirty="0" smtClean="0">
                <a:solidFill>
                  <a:schemeClr val="accent4">
                    <a:lumMod val="10000"/>
                  </a:schemeClr>
                </a:solidFill>
                <a:latin typeface="+mj-lt"/>
              </a:rPr>
              <a:t>Summary</a:t>
            </a:r>
            <a:endParaRPr lang="en-US" sz="3200" dirty="0">
              <a:solidFill>
                <a:schemeClr val="accent4">
                  <a:lumMod val="10000"/>
                </a:schemeClr>
              </a:solidFill>
              <a:latin typeface="+mj-lt"/>
            </a:endParaRPr>
          </a:p>
        </p:txBody>
      </p:sp>
      <p:sp>
        <p:nvSpPr>
          <p:cNvPr id="7" name="TextBox 6"/>
          <p:cNvSpPr txBox="1"/>
          <p:nvPr/>
        </p:nvSpPr>
        <p:spPr>
          <a:xfrm>
            <a:off x="381000" y="1336357"/>
            <a:ext cx="8153400" cy="3693319"/>
          </a:xfrm>
          <a:prstGeom prst="rect">
            <a:avLst/>
          </a:prstGeom>
          <a:noFill/>
        </p:spPr>
        <p:txBody>
          <a:bodyPr wrap="square" rtlCol="0">
            <a:spAutoFit/>
          </a:bodyPr>
          <a:lstStyle/>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Provide personnel with training to detect contaminants.</a:t>
            </a:r>
          </a:p>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Comply with regulatory precautions to ensure that all WPM is ISPM 15 compliant.</a:t>
            </a:r>
          </a:p>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Perform visual inspections of conveyances frequently before arriving in the United States.</a:t>
            </a:r>
          </a:p>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Clean and disinfect conveyances in between visits to </a:t>
            </a:r>
            <a:r>
              <a:rPr lang="en-US" sz="2600" smtClean="0">
                <a:solidFill>
                  <a:schemeClr val="accent4">
                    <a:lumMod val="10000"/>
                  </a:schemeClr>
                </a:solidFill>
                <a:latin typeface="Times New Roman" panose="02020603050405020304" pitchFamily="18" charset="0"/>
                <a:cs typeface="Times New Roman" panose="02020603050405020304" pitchFamily="18" charset="0"/>
              </a:rPr>
              <a:t>animal production </a:t>
            </a: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facilities and prior to arriving in the United States.</a:t>
            </a:r>
          </a:p>
          <a:p>
            <a:pPr marL="457200" lvl="0" indent="-457200">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cs typeface="Times New Roman" panose="02020603050405020304" pitchFamily="18" charset="0"/>
              </a:rPr>
              <a:t>Obtain pre-departure certification for ships (AGM).</a:t>
            </a:r>
          </a:p>
        </p:txBody>
      </p:sp>
    </p:spTree>
    <p:extLst>
      <p:ext uri="{BB962C8B-B14F-4D97-AF65-F5344CB8AC3E}">
        <p14:creationId xmlns:p14="http://schemas.microsoft.com/office/powerpoint/2010/main" val="1391322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auto">
          <a:xfrm>
            <a:off x="427279" y="304800"/>
            <a:ext cx="8226425"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rgbClr val="00000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a:lstStyle>
          <a:p>
            <a:r>
              <a:rPr lang="en-US" sz="3600" kern="0" dirty="0" smtClean="0">
                <a:latin typeface="Times New Roman" panose="02020603050405020304" pitchFamily="18" charset="0"/>
                <a:cs typeface="Times New Roman" panose="02020603050405020304" pitchFamily="18" charset="0"/>
              </a:rPr>
              <a:t>Agriculture Programs Trade Liaison</a:t>
            </a:r>
          </a:p>
          <a:p>
            <a:endParaRPr lang="en-US" sz="3600" kern="0" dirty="0">
              <a:latin typeface="Times New Roman" panose="02020603050405020304" pitchFamily="18" charset="0"/>
              <a:cs typeface="Times New Roman" panose="02020603050405020304" pitchFamily="18" charset="0"/>
            </a:endParaRPr>
          </a:p>
        </p:txBody>
      </p:sp>
      <p:sp>
        <p:nvSpPr>
          <p:cNvPr id="8" name="Rectangle 3"/>
          <p:cNvSpPr txBox="1">
            <a:spLocks noChangeArrowheads="1"/>
          </p:cNvSpPr>
          <p:nvPr/>
        </p:nvSpPr>
        <p:spPr>
          <a:xfrm>
            <a:off x="1714500" y="1573213"/>
            <a:ext cx="5715000" cy="685800"/>
          </a:xfrm>
          <a:prstGeom prst="rect">
            <a:avLst/>
          </a:prstGeom>
          <a:noFill/>
        </p:spPr>
        <p:txBody>
          <a:bodyPr anchor="ctr" anchorCtr="1"/>
          <a:lstStyle>
            <a:lvl1pPr marL="350838" indent="-350838" algn="l" rtl="0" eaLnBrk="0" fontAlgn="base" hangingPunct="0">
              <a:spcBef>
                <a:spcPct val="30000"/>
              </a:spcBef>
              <a:spcAft>
                <a:spcPct val="0"/>
              </a:spcAft>
              <a:buClr>
                <a:srgbClr val="000000"/>
              </a:buClr>
              <a:buChar char="•"/>
              <a:defRPr sz="3200">
                <a:solidFill>
                  <a:srgbClr val="000000"/>
                </a:solidFill>
                <a:latin typeface="Arial" panose="020B0604020202020204" pitchFamily="34" charset="0"/>
                <a:ea typeface="+mn-ea"/>
                <a:cs typeface="Arial" panose="020B0604020202020204" pitchFamily="34" charset="0"/>
              </a:defRPr>
            </a:lvl1pPr>
            <a:lvl2pPr marL="808038" indent="-342900" algn="l" rtl="0" eaLnBrk="0" fontAlgn="base" hangingPunct="0">
              <a:spcBef>
                <a:spcPct val="30000"/>
              </a:spcBef>
              <a:spcAft>
                <a:spcPct val="0"/>
              </a:spcAft>
              <a:buClr>
                <a:srgbClr val="000000"/>
              </a:buClr>
              <a:buFont typeface="Wingdings" pitchFamily="2" charset="2"/>
              <a:buChar char="§"/>
              <a:defRPr sz="2800">
                <a:solidFill>
                  <a:srgbClr val="000000"/>
                </a:solidFill>
                <a:latin typeface="Arial" panose="020B0604020202020204" pitchFamily="34" charset="0"/>
                <a:cs typeface="Arial" panose="020B0604020202020204" pitchFamily="34" charset="0"/>
              </a:defRPr>
            </a:lvl2pPr>
            <a:lvl3pPr marL="1265238" indent="-342900" algn="l" rtl="0" eaLnBrk="0" fontAlgn="base" hangingPunct="0">
              <a:spcBef>
                <a:spcPct val="30000"/>
              </a:spcBef>
              <a:spcAft>
                <a:spcPct val="0"/>
              </a:spcAft>
              <a:buClr>
                <a:srgbClr val="000000"/>
              </a:buClr>
              <a:buChar char="•"/>
              <a:defRPr sz="2400">
                <a:solidFill>
                  <a:srgbClr val="000000"/>
                </a:solidFill>
                <a:latin typeface="Arial" panose="020B0604020202020204" pitchFamily="34" charset="0"/>
                <a:cs typeface="Arial" panose="020B0604020202020204" pitchFamily="34" charset="0"/>
              </a:defRPr>
            </a:lvl3pPr>
            <a:lvl4pPr marL="1611313" indent="-231775" algn="l" rtl="0" eaLnBrk="0" fontAlgn="base" hangingPunct="0">
              <a:spcBef>
                <a:spcPct val="30000"/>
              </a:spcBef>
              <a:spcAft>
                <a:spcPct val="0"/>
              </a:spcAft>
              <a:buClr>
                <a:srgbClr val="B0B1B3"/>
              </a:buClr>
              <a:buFont typeface="Wingdings" pitchFamily="2" charset="2"/>
              <a:buChar char="§"/>
              <a:defRPr sz="1700">
                <a:solidFill>
                  <a:srgbClr val="EFF7FF"/>
                </a:solidFill>
                <a:latin typeface="+mn-lt"/>
                <a:cs typeface="+mn-cs"/>
              </a:defRPr>
            </a:lvl4pPr>
            <a:lvl5pPr marL="194786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cs typeface="+mn-cs"/>
              </a:defRPr>
            </a:lvl5pPr>
            <a:lvl6pPr marL="240506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cs typeface="+mn-cs"/>
              </a:defRPr>
            </a:lvl6pPr>
            <a:lvl7pPr marL="286226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cs typeface="+mn-cs"/>
              </a:defRPr>
            </a:lvl7pPr>
            <a:lvl8pPr marL="331946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cs typeface="+mn-cs"/>
              </a:defRPr>
            </a:lvl8pPr>
            <a:lvl9pPr marL="377666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cs typeface="+mn-cs"/>
              </a:defRPr>
            </a:lvl9pPr>
          </a:lstStyle>
          <a:p>
            <a:pPr>
              <a:buFontTx/>
              <a:buNone/>
            </a:pPr>
            <a:r>
              <a:rPr lang="en-US" sz="6000" b="1" kern="0" dirty="0" smtClean="0">
                <a:latin typeface="+mj-lt"/>
              </a:rPr>
              <a:t>QUESTIONS?</a:t>
            </a:r>
          </a:p>
        </p:txBody>
      </p:sp>
      <p:pic>
        <p:nvPicPr>
          <p:cNvPr id="9" name="Picture 4" descr="C:\Users\ADDJC7Q\AppData\Local\Microsoft\Windows\Temporary Internet Files\Content.IE5\CKG0R9K6\MC9000786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667000"/>
            <a:ext cx="14525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Users\ADDJC7Q\AppData\Local\Microsoft\Windows\Temporary Internet Files\Content.IE5\M51V4EVJ\MC9000787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2667000"/>
            <a:ext cx="12874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1"/>
          <p:cNvSpPr>
            <a:spLocks noGrp="1"/>
          </p:cNvSpPr>
          <p:nvPr>
            <p:ph type="ftr" sz="quarter" idx="11"/>
          </p:nvPr>
        </p:nvSpPr>
        <p:spPr>
          <a:xfrm>
            <a:off x="3124200" y="6278562"/>
            <a:ext cx="2895600" cy="427038"/>
          </a:xfrm>
        </p:spPr>
        <p:txBody>
          <a:bodyPr/>
          <a:lstStyle/>
          <a:p>
            <a:pPr>
              <a:defRPr/>
            </a:pPr>
            <a:r>
              <a:rPr lang="en-US" dirty="0" smtClean="0">
                <a:solidFill>
                  <a:schemeClr val="bg1">
                    <a:lumMod val="50000"/>
                  </a:schemeClr>
                </a:solidFill>
              </a:rPr>
              <a:t>Mikel </a:t>
            </a:r>
            <a:r>
              <a:rPr lang="en-US" dirty="0" err="1" smtClean="0">
                <a:solidFill>
                  <a:schemeClr val="bg1">
                    <a:lumMod val="50000"/>
                  </a:schemeClr>
                </a:solidFill>
              </a:rPr>
              <a:t>Tookes</a:t>
            </a:r>
            <a:r>
              <a:rPr lang="en-US" dirty="0" smtClean="0">
                <a:solidFill>
                  <a:schemeClr val="bg1">
                    <a:lumMod val="50000"/>
                  </a:schemeClr>
                </a:solidFill>
              </a:rPr>
              <a:t> </a:t>
            </a:r>
          </a:p>
          <a:p>
            <a:pPr>
              <a:defRPr/>
            </a:pPr>
            <a:r>
              <a:rPr lang="en-US" dirty="0" smtClean="0">
                <a:solidFill>
                  <a:schemeClr val="bg1">
                    <a:lumMod val="50000"/>
                  </a:schemeClr>
                </a:solidFill>
              </a:rPr>
              <a:t>Deputy Executive Director</a:t>
            </a:r>
            <a:endParaRPr lang="en-US" dirty="0">
              <a:solidFill>
                <a:schemeClr val="bg1">
                  <a:lumMod val="50000"/>
                </a:schemeClr>
              </a:solidFill>
            </a:endParaRPr>
          </a:p>
        </p:txBody>
      </p:sp>
      <p:sp>
        <p:nvSpPr>
          <p:cNvPr id="12" name="Slide Number Placeholder 2"/>
          <p:cNvSpPr>
            <a:spLocks noGrp="1"/>
          </p:cNvSpPr>
          <p:nvPr>
            <p:ph type="sldNum" sz="quarter" idx="10"/>
          </p:nvPr>
        </p:nvSpPr>
        <p:spPr>
          <a:xfrm>
            <a:off x="4495800" y="6657201"/>
            <a:ext cx="457200" cy="276999"/>
          </a:xfrm>
        </p:spPr>
        <p:txBody>
          <a:bodyPr/>
          <a:lstStyle/>
          <a:p>
            <a:pPr>
              <a:defRPr/>
            </a:pPr>
            <a:fld id="{63C092FC-CC3B-4652-A803-06C12E48E9C4}" type="slidenum">
              <a:rPr lang="en-US" smtClean="0">
                <a:solidFill>
                  <a:schemeClr val="bg1">
                    <a:lumMod val="50000"/>
                  </a:schemeClr>
                </a:solidFill>
                <a:latin typeface="+mj-lt"/>
              </a:rPr>
              <a:pPr>
                <a:defRPr/>
              </a:pPr>
              <a:t>18</a:t>
            </a:fld>
            <a:endParaRPr lang="en-US" dirty="0">
              <a:solidFill>
                <a:schemeClr val="bg1">
                  <a:lumMod val="50000"/>
                </a:schemeClr>
              </a:solidFill>
              <a:latin typeface="+mj-lt"/>
            </a:endParaRPr>
          </a:p>
        </p:txBody>
      </p:sp>
    </p:spTree>
    <p:extLst>
      <p:ext uri="{BB962C8B-B14F-4D97-AF65-F5344CB8AC3E}">
        <p14:creationId xmlns:p14="http://schemas.microsoft.com/office/powerpoint/2010/main" val="2560757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a:xfrm>
            <a:off x="3124200" y="6278562"/>
            <a:ext cx="2895600" cy="427038"/>
          </a:xfrm>
        </p:spPr>
        <p:txBody>
          <a:bodyPr/>
          <a:lstStyle/>
          <a:p>
            <a:pPr algn="ctr">
              <a:defRPr/>
            </a:pPr>
            <a:r>
              <a:rPr lang="en-US" dirty="0" smtClean="0">
                <a:solidFill>
                  <a:schemeClr val="bg1">
                    <a:lumMod val="50000"/>
                  </a:schemeClr>
                </a:solidFill>
              </a:rPr>
              <a:t>Mikel </a:t>
            </a:r>
            <a:r>
              <a:rPr lang="en-US" dirty="0" err="1" smtClean="0">
                <a:solidFill>
                  <a:schemeClr val="bg1">
                    <a:lumMod val="50000"/>
                  </a:schemeClr>
                </a:solidFill>
              </a:rPr>
              <a:t>Tookes</a:t>
            </a:r>
            <a:r>
              <a:rPr lang="en-US" dirty="0" smtClean="0">
                <a:solidFill>
                  <a:schemeClr val="bg1">
                    <a:lumMod val="50000"/>
                  </a:schemeClr>
                </a:solidFill>
              </a:rPr>
              <a:t> </a:t>
            </a:r>
          </a:p>
          <a:p>
            <a:pPr algn="ctr">
              <a:defRPr/>
            </a:pPr>
            <a:r>
              <a:rPr lang="en-US" dirty="0" smtClean="0">
                <a:solidFill>
                  <a:schemeClr val="bg1">
                    <a:lumMod val="50000"/>
                  </a:schemeClr>
                </a:solidFill>
              </a:rPr>
              <a:t>Deputy Executive Director</a:t>
            </a:r>
            <a:endParaRPr lang="en-US" dirty="0">
              <a:solidFill>
                <a:schemeClr val="bg1">
                  <a:lumMod val="50000"/>
                </a:schemeClr>
              </a:solidFill>
            </a:endParaRPr>
          </a:p>
        </p:txBody>
      </p:sp>
      <p:sp>
        <p:nvSpPr>
          <p:cNvPr id="6" name="Slide Number Placeholder 2"/>
          <p:cNvSpPr>
            <a:spLocks noGrp="1"/>
          </p:cNvSpPr>
          <p:nvPr>
            <p:ph type="sldNum" sz="quarter" idx="10"/>
          </p:nvPr>
        </p:nvSpPr>
        <p:spPr>
          <a:xfrm>
            <a:off x="4495800" y="6657201"/>
            <a:ext cx="457200" cy="276999"/>
          </a:xfrm>
        </p:spPr>
        <p:txBody>
          <a:bodyPr/>
          <a:lstStyle/>
          <a:p>
            <a:pPr>
              <a:defRPr/>
            </a:pPr>
            <a:fld id="{63C092FC-CC3B-4652-A803-06C12E48E9C4}" type="slidenum">
              <a:rPr lang="en-US" smtClean="0">
                <a:solidFill>
                  <a:schemeClr val="bg1">
                    <a:lumMod val="50000"/>
                  </a:schemeClr>
                </a:solidFill>
              </a:rPr>
              <a:pPr>
                <a:defRPr/>
              </a:pPr>
              <a:t>2</a:t>
            </a:fld>
            <a:endParaRPr lang="en-US" dirty="0">
              <a:solidFill>
                <a:schemeClr val="bg1">
                  <a:lumMod val="50000"/>
                </a:schemeClr>
              </a:solidFill>
            </a:endParaRPr>
          </a:p>
        </p:txBody>
      </p:sp>
      <p:sp>
        <p:nvSpPr>
          <p:cNvPr id="8" name="Title 3"/>
          <p:cNvSpPr txBox="1">
            <a:spLocks/>
          </p:cNvSpPr>
          <p:nvPr/>
        </p:nvSpPr>
        <p:spPr bwMode="auto">
          <a:xfrm>
            <a:off x="386496" y="685800"/>
            <a:ext cx="82264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chemeClr val="bg1">
                    <a:lumMod val="50000"/>
                  </a:schemeClr>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a:lstStyle>
          <a:p>
            <a:r>
              <a:rPr lang="en-US" sz="3600" dirty="0" smtClean="0">
                <a:solidFill>
                  <a:schemeClr val="accent4">
                    <a:lumMod val="10000"/>
                  </a:schemeClr>
                </a:solidFill>
                <a:latin typeface="+mj-lt"/>
              </a:rPr>
              <a:t>Carrier Conveyance Contamination</a:t>
            </a:r>
          </a:p>
          <a:p>
            <a:r>
              <a:rPr lang="en-US" sz="3200" dirty="0" smtClean="0">
                <a:solidFill>
                  <a:schemeClr val="accent4">
                    <a:lumMod val="10000"/>
                  </a:schemeClr>
                </a:solidFill>
                <a:latin typeface="+mj-lt"/>
              </a:rPr>
              <a:t>Initiative</a:t>
            </a:r>
            <a:endParaRPr lang="en-US" sz="3200" dirty="0">
              <a:solidFill>
                <a:schemeClr val="accent4">
                  <a:lumMod val="10000"/>
                </a:schemeClr>
              </a:solidFill>
              <a:latin typeface="+mj-lt"/>
            </a:endParaRPr>
          </a:p>
        </p:txBody>
      </p:sp>
      <p:sp>
        <p:nvSpPr>
          <p:cNvPr id="9" name="TextBox 8"/>
          <p:cNvSpPr txBox="1"/>
          <p:nvPr/>
        </p:nvSpPr>
        <p:spPr>
          <a:xfrm>
            <a:off x="386496" y="1665855"/>
            <a:ext cx="8452703"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accent4">
                    <a:lumMod val="10000"/>
                  </a:schemeClr>
                </a:solidFill>
                <a:latin typeface="+mj-lt"/>
                <a:cs typeface="Arial" panose="020B0604020202020204" pitchFamily="34" charset="0"/>
              </a:rPr>
              <a:t>Protect United States Agriculture from Threats</a:t>
            </a:r>
          </a:p>
          <a:p>
            <a:pPr marL="457200" indent="-457200">
              <a:buFont typeface="Arial" panose="020B0604020202020204" pitchFamily="34" charset="0"/>
              <a:buChar char="•"/>
            </a:pPr>
            <a:r>
              <a:rPr lang="en-US" sz="2800" dirty="0" smtClean="0">
                <a:solidFill>
                  <a:schemeClr val="accent4">
                    <a:lumMod val="10000"/>
                  </a:schemeClr>
                </a:solidFill>
                <a:latin typeface="+mj-lt"/>
                <a:cs typeface="Arial" panose="020B0604020202020204" pitchFamily="34" charset="0"/>
              </a:rPr>
              <a:t>Facilitate Travel and Trade</a:t>
            </a:r>
          </a:p>
          <a:p>
            <a:pPr marL="457200" indent="-457200">
              <a:buFont typeface="Arial" panose="020B0604020202020204" pitchFamily="34" charset="0"/>
              <a:buChar char="•"/>
            </a:pPr>
            <a:r>
              <a:rPr lang="en-US" sz="2800" dirty="0" smtClean="0">
                <a:solidFill>
                  <a:schemeClr val="accent4">
                    <a:lumMod val="10000"/>
                  </a:schemeClr>
                </a:solidFill>
                <a:latin typeface="+mj-lt"/>
                <a:cs typeface="Arial" panose="020B0604020202020204" pitchFamily="34" charset="0"/>
              </a:rPr>
              <a:t>Create Less Holds and Reduce Delays</a:t>
            </a:r>
          </a:p>
          <a:p>
            <a:pPr marL="457200" indent="-457200">
              <a:buFont typeface="Arial" panose="020B0604020202020204" pitchFamily="34" charset="0"/>
              <a:buChar char="•"/>
            </a:pPr>
            <a:r>
              <a:rPr lang="en-US" sz="2800" dirty="0" smtClean="0">
                <a:solidFill>
                  <a:schemeClr val="accent4">
                    <a:lumMod val="10000"/>
                  </a:schemeClr>
                </a:solidFill>
                <a:latin typeface="+mj-lt"/>
                <a:cs typeface="Arial" panose="020B0604020202020204" pitchFamily="34" charset="0"/>
              </a:rPr>
              <a:t>Identify Best Practices for Industry</a:t>
            </a:r>
          </a:p>
          <a:p>
            <a:pPr marL="457200" indent="-457200">
              <a:buFont typeface="Arial" panose="020B0604020202020204" pitchFamily="34" charset="0"/>
              <a:buChar char="•"/>
            </a:pPr>
            <a:r>
              <a:rPr lang="en-US" sz="2800" dirty="0" smtClean="0">
                <a:solidFill>
                  <a:schemeClr val="accent4">
                    <a:lumMod val="10000"/>
                  </a:schemeClr>
                </a:solidFill>
                <a:latin typeface="+mj-lt"/>
                <a:cs typeface="Arial" panose="020B0604020202020204" pitchFamily="34" charset="0"/>
              </a:rPr>
              <a:t>Provide Communication and Outreach</a:t>
            </a:r>
          </a:p>
          <a:p>
            <a:pPr marL="457200" indent="-457200">
              <a:buFont typeface="Arial" panose="020B0604020202020204" pitchFamily="34" charset="0"/>
              <a:buChar char="•"/>
            </a:pPr>
            <a:r>
              <a:rPr lang="en-US" sz="2800" dirty="0" smtClean="0">
                <a:solidFill>
                  <a:schemeClr val="accent4">
                    <a:lumMod val="10000"/>
                  </a:schemeClr>
                </a:solidFill>
                <a:latin typeface="+mj-lt"/>
                <a:cs typeface="Arial" panose="020B0604020202020204" pitchFamily="34" charset="0"/>
              </a:rPr>
              <a:t>Increase Training and Detection</a:t>
            </a:r>
          </a:p>
          <a:p>
            <a:pPr marL="457200" indent="-457200">
              <a:buFont typeface="Arial" panose="020B0604020202020204" pitchFamily="34" charset="0"/>
              <a:buChar char="•"/>
            </a:pPr>
            <a:r>
              <a:rPr lang="en-US" sz="2800" dirty="0" smtClean="0">
                <a:solidFill>
                  <a:schemeClr val="accent4">
                    <a:lumMod val="10000"/>
                  </a:schemeClr>
                </a:solidFill>
                <a:latin typeface="+mj-lt"/>
                <a:cs typeface="Arial" panose="020B0604020202020204" pitchFamily="34" charset="0"/>
              </a:rPr>
              <a:t>Proper Treatment </a:t>
            </a:r>
            <a:endParaRPr lang="en-US" sz="2800" dirty="0">
              <a:solidFill>
                <a:schemeClr val="accent4">
                  <a:lumMod val="10000"/>
                </a:schemeClr>
              </a:solidFill>
              <a:latin typeface="+mj-lt"/>
              <a:cs typeface="Arial" panose="020B0604020202020204" pitchFamily="34" charset="0"/>
            </a:endParaRPr>
          </a:p>
          <a:p>
            <a:endParaRPr lang="en-US" sz="2800" dirty="0" smtClean="0">
              <a:solidFill>
                <a:schemeClr val="accent4">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solidFill>
                <a:schemeClr val="accent4">
                  <a:lumMod val="10000"/>
                </a:schemeClr>
              </a:solidFill>
              <a:latin typeface="Arial" panose="020B0604020202020204" pitchFamily="34" charset="0"/>
              <a:cs typeface="Arial" panose="020B0604020202020204" pitchFamily="34" charset="0"/>
            </a:endParaRPr>
          </a:p>
          <a:p>
            <a:endParaRPr lang="en-US" sz="2800" dirty="0" smtClean="0">
              <a:solidFill>
                <a:schemeClr val="accent4">
                  <a:lumMod val="10000"/>
                </a:schemeClr>
              </a:solidFill>
              <a:latin typeface="+mj-lt"/>
              <a:cs typeface="Arial" panose="020B0604020202020204" pitchFamily="34" charset="0"/>
            </a:endParaRPr>
          </a:p>
        </p:txBody>
      </p:sp>
      <p:pic>
        <p:nvPicPr>
          <p:cNvPr id="7" name="Picture 16" descr="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429000"/>
            <a:ext cx="1946787"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280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381000" y="1066800"/>
            <a:ext cx="8229600" cy="434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30000"/>
              </a:spcBef>
              <a:spcAft>
                <a:spcPct val="0"/>
              </a:spcAft>
              <a:buClr>
                <a:srgbClr val="000000"/>
              </a:buClr>
              <a:buNone/>
              <a:defRPr sz="3200">
                <a:solidFill>
                  <a:schemeClr val="accent4">
                    <a:lumMod val="10000"/>
                  </a:schemeClr>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30000"/>
              </a:spcBef>
              <a:spcAft>
                <a:spcPct val="0"/>
              </a:spcAft>
              <a:buClr>
                <a:srgbClr val="000000"/>
              </a:buClr>
              <a:buFont typeface="Wingdings" pitchFamily="2" charset="2"/>
              <a:buNone/>
              <a:defRPr sz="2800">
                <a:solidFill>
                  <a:schemeClr val="tx1">
                    <a:tint val="75000"/>
                  </a:schemeClr>
                </a:solidFill>
                <a:latin typeface="Arial" panose="020B0604020202020204" pitchFamily="34" charset="0"/>
                <a:cs typeface="Arial" panose="020B0604020202020204" pitchFamily="34" charset="0"/>
              </a:defRPr>
            </a:lvl2pPr>
            <a:lvl3pPr marL="914400" indent="0" algn="ctr" rtl="0" eaLnBrk="0" fontAlgn="base" hangingPunct="0">
              <a:spcBef>
                <a:spcPct val="30000"/>
              </a:spcBef>
              <a:spcAft>
                <a:spcPct val="0"/>
              </a:spcAft>
              <a:buClr>
                <a:srgbClr val="000000"/>
              </a:buClr>
              <a:buNone/>
              <a:defRPr sz="2400">
                <a:solidFill>
                  <a:schemeClr val="tx1">
                    <a:tint val="75000"/>
                  </a:schemeClr>
                </a:solidFill>
                <a:latin typeface="Arial" panose="020B0604020202020204" pitchFamily="34" charset="0"/>
                <a:cs typeface="Arial" panose="020B0604020202020204" pitchFamily="34" charset="0"/>
              </a:defRPr>
            </a:lvl3pPr>
            <a:lvl4pPr marL="1371600" indent="0" algn="ctr" rtl="0" eaLnBrk="0" fontAlgn="base" hangingPunct="0">
              <a:spcBef>
                <a:spcPct val="30000"/>
              </a:spcBef>
              <a:spcAft>
                <a:spcPct val="0"/>
              </a:spcAft>
              <a:buClr>
                <a:srgbClr val="B0B1B3"/>
              </a:buClr>
              <a:buFont typeface="Wingdings" pitchFamily="2" charset="2"/>
              <a:buNone/>
              <a:defRPr sz="1700">
                <a:solidFill>
                  <a:schemeClr val="tx1">
                    <a:tint val="75000"/>
                  </a:schemeClr>
                </a:solidFill>
                <a:latin typeface="+mn-lt"/>
                <a:cs typeface="+mn-cs"/>
              </a:defRPr>
            </a:lvl4pPr>
            <a:lvl5pPr marL="1828800" indent="0" algn="ctr" rtl="0" eaLnBrk="0" fontAlgn="base" hangingPunct="0">
              <a:spcBef>
                <a:spcPct val="30000"/>
              </a:spcBef>
              <a:spcAft>
                <a:spcPct val="0"/>
              </a:spcAft>
              <a:buClr>
                <a:srgbClr val="B0B1B3"/>
              </a:buClr>
              <a:buFont typeface="Wingdings" pitchFamily="2" charset="2"/>
              <a:buNone/>
              <a:defRPr sz="2000">
                <a:solidFill>
                  <a:schemeClr val="tx1">
                    <a:tint val="75000"/>
                  </a:schemeClr>
                </a:solidFill>
                <a:latin typeface="+mn-lt"/>
                <a:cs typeface="+mn-cs"/>
              </a:defRPr>
            </a:lvl5pPr>
            <a:lvl6pPr marL="2286000" indent="0" algn="ctr" rtl="0" eaLnBrk="0" fontAlgn="base" hangingPunct="0">
              <a:spcBef>
                <a:spcPct val="30000"/>
              </a:spcBef>
              <a:spcAft>
                <a:spcPct val="0"/>
              </a:spcAft>
              <a:buClr>
                <a:srgbClr val="B0B1B3"/>
              </a:buClr>
              <a:buFont typeface="Wingdings" pitchFamily="2" charset="2"/>
              <a:buNone/>
              <a:defRPr sz="2000">
                <a:solidFill>
                  <a:schemeClr val="tx1">
                    <a:tint val="75000"/>
                  </a:schemeClr>
                </a:solidFill>
                <a:latin typeface="+mn-lt"/>
                <a:cs typeface="+mn-cs"/>
              </a:defRPr>
            </a:lvl6pPr>
            <a:lvl7pPr marL="2743200" indent="0" algn="ctr" rtl="0" eaLnBrk="0" fontAlgn="base" hangingPunct="0">
              <a:spcBef>
                <a:spcPct val="30000"/>
              </a:spcBef>
              <a:spcAft>
                <a:spcPct val="0"/>
              </a:spcAft>
              <a:buClr>
                <a:srgbClr val="B0B1B3"/>
              </a:buClr>
              <a:buFont typeface="Wingdings" pitchFamily="2" charset="2"/>
              <a:buNone/>
              <a:defRPr sz="2000">
                <a:solidFill>
                  <a:schemeClr val="tx1">
                    <a:tint val="75000"/>
                  </a:schemeClr>
                </a:solidFill>
                <a:latin typeface="+mn-lt"/>
                <a:cs typeface="+mn-cs"/>
              </a:defRPr>
            </a:lvl7pPr>
            <a:lvl8pPr marL="3200400" indent="0" algn="ctr" rtl="0" eaLnBrk="0" fontAlgn="base" hangingPunct="0">
              <a:spcBef>
                <a:spcPct val="30000"/>
              </a:spcBef>
              <a:spcAft>
                <a:spcPct val="0"/>
              </a:spcAft>
              <a:buClr>
                <a:srgbClr val="B0B1B3"/>
              </a:buClr>
              <a:buFont typeface="Wingdings" pitchFamily="2" charset="2"/>
              <a:buNone/>
              <a:defRPr sz="2000">
                <a:solidFill>
                  <a:schemeClr val="tx1">
                    <a:tint val="75000"/>
                  </a:schemeClr>
                </a:solidFill>
                <a:latin typeface="+mn-lt"/>
                <a:cs typeface="+mn-cs"/>
              </a:defRPr>
            </a:lvl8pPr>
            <a:lvl9pPr marL="3657600" indent="0" algn="ctr" rtl="0" eaLnBrk="0" fontAlgn="base" hangingPunct="0">
              <a:spcBef>
                <a:spcPct val="30000"/>
              </a:spcBef>
              <a:spcAft>
                <a:spcPct val="0"/>
              </a:spcAft>
              <a:buClr>
                <a:srgbClr val="B0B1B3"/>
              </a:buClr>
              <a:buFont typeface="Wingdings" pitchFamily="2" charset="2"/>
              <a:buNone/>
              <a:defRPr sz="2000">
                <a:solidFill>
                  <a:schemeClr val="tx1">
                    <a:tint val="75000"/>
                  </a:schemeClr>
                </a:solidFill>
                <a:latin typeface="+mn-lt"/>
                <a:cs typeface="+mn-cs"/>
              </a:defRPr>
            </a:lvl9pPr>
          </a:lstStyle>
          <a:p>
            <a:pPr marL="457200" indent="-457200" algn="l" eaLnBrk="1" hangingPunct="1">
              <a:buFont typeface="Arial" panose="020B0604020202020204" pitchFamily="34" charset="0"/>
              <a:buChar char="•"/>
            </a:pPr>
            <a:r>
              <a:rPr lang="en-US" sz="2600" kern="0" dirty="0" smtClean="0">
                <a:latin typeface="+mj-lt"/>
              </a:rPr>
              <a:t>Contamination is the presence of a minor and unwanted constituent (contaminant) in a material, in a physical body, in the natural environment, around and in a workplace.</a:t>
            </a:r>
          </a:p>
          <a:p>
            <a:pPr marL="457200" indent="-457200" algn="l" eaLnBrk="1" hangingPunct="1">
              <a:buFont typeface="Arial" panose="020B0604020202020204" pitchFamily="34" charset="0"/>
              <a:buChar char="•"/>
            </a:pPr>
            <a:r>
              <a:rPr lang="en-US" sz="2600" kern="0" dirty="0" smtClean="0">
                <a:latin typeface="+mj-lt"/>
              </a:rPr>
              <a:t>In biological sciences, accidental introduction of "foreign material” (contamination) can cause serious harm to the United States agriculture and natural resources.</a:t>
            </a:r>
            <a:endParaRPr lang="en-US" sz="2400" kern="0" dirty="0" smtClean="0">
              <a:latin typeface="+mj-lt"/>
            </a:endParaRPr>
          </a:p>
        </p:txBody>
      </p:sp>
      <p:sp>
        <p:nvSpPr>
          <p:cNvPr id="10" name="Title 3"/>
          <p:cNvSpPr txBox="1">
            <a:spLocks/>
          </p:cNvSpPr>
          <p:nvPr/>
        </p:nvSpPr>
        <p:spPr bwMode="auto">
          <a:xfrm>
            <a:off x="533400" y="152400"/>
            <a:ext cx="82264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chemeClr val="bg1">
                    <a:lumMod val="50000"/>
                  </a:schemeClr>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a:lstStyle>
          <a:p>
            <a:r>
              <a:rPr lang="en-US" sz="3600" dirty="0" smtClean="0">
                <a:solidFill>
                  <a:schemeClr val="accent4">
                    <a:lumMod val="10000"/>
                  </a:schemeClr>
                </a:solidFill>
                <a:latin typeface="+mj-lt"/>
              </a:rPr>
              <a:t>What is Conveyance Contamination?</a:t>
            </a:r>
          </a:p>
        </p:txBody>
      </p:sp>
      <p:sp>
        <p:nvSpPr>
          <p:cNvPr id="15" name="Footer Placeholder 1"/>
          <p:cNvSpPr txBox="1">
            <a:spLocks/>
          </p:cNvSpPr>
          <p:nvPr/>
        </p:nvSpPr>
        <p:spPr>
          <a:xfrm>
            <a:off x="3124200" y="6278562"/>
            <a:ext cx="2895600" cy="427038"/>
          </a:xfrm>
          <a:prstGeom prst="rect">
            <a:avLst/>
          </a:prstGeom>
        </p:spPr>
        <p:txBody>
          <a:bodyPr/>
          <a:lstStyle>
            <a:defPPr>
              <a:defRPr lang="en-US"/>
            </a:defPPr>
            <a:lvl1pPr marL="0" algn="l" defTabSz="914400" rtl="0" eaLnBrk="1" latinLnBrk="0" hangingPunct="1">
              <a:defRPr sz="12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mtClean="0"/>
              <a:t>Mikel Tookes </a:t>
            </a:r>
          </a:p>
          <a:p>
            <a:pPr algn="ctr">
              <a:defRPr/>
            </a:pPr>
            <a:r>
              <a:rPr lang="en-US" smtClean="0"/>
              <a:t>Deputy Executive Director</a:t>
            </a:r>
            <a:endParaRPr lang="en-US" dirty="0"/>
          </a:p>
        </p:txBody>
      </p:sp>
      <p:sp>
        <p:nvSpPr>
          <p:cNvPr id="16" name="Slide Number Placeholder 2"/>
          <p:cNvSpPr txBox="1">
            <a:spLocks/>
          </p:cNvSpPr>
          <p:nvPr/>
        </p:nvSpPr>
        <p:spPr>
          <a:xfrm>
            <a:off x="4495800" y="6657201"/>
            <a:ext cx="457200" cy="276999"/>
          </a:xfrm>
          <a:prstGeom prst="rect">
            <a:avLst/>
          </a:prstGeom>
        </p:spPr>
        <p:txBody>
          <a:bodyP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3C092FC-CC3B-4652-A803-06C12E48E9C4}" type="slidenum">
              <a:rPr lang="en-US" smtClean="0"/>
              <a:pPr>
                <a:defRPr/>
              </a:pPr>
              <a:t>3</a:t>
            </a:fld>
            <a:endParaRPr lang="en-US" dirty="0"/>
          </a:p>
        </p:txBody>
      </p:sp>
    </p:spTree>
    <p:extLst>
      <p:ext uri="{BB962C8B-B14F-4D97-AF65-F5344CB8AC3E}">
        <p14:creationId xmlns:p14="http://schemas.microsoft.com/office/powerpoint/2010/main" val="1776894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p:cNvSpPr txBox="1">
            <a:spLocks/>
          </p:cNvSpPr>
          <p:nvPr/>
        </p:nvSpPr>
        <p:spPr bwMode="auto">
          <a:xfrm>
            <a:off x="386496" y="645477"/>
            <a:ext cx="82264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chemeClr val="bg1">
                    <a:lumMod val="50000"/>
                  </a:schemeClr>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a:lstStyle>
          <a:p>
            <a:r>
              <a:rPr lang="en-US" sz="3600" dirty="0" smtClean="0">
                <a:solidFill>
                  <a:schemeClr val="accent4">
                    <a:lumMod val="10000"/>
                  </a:schemeClr>
                </a:solidFill>
                <a:latin typeface="+mj-lt"/>
              </a:rPr>
              <a:t>Carrier Conveyance Contamination</a:t>
            </a:r>
          </a:p>
          <a:p>
            <a:r>
              <a:rPr lang="en-US" sz="3200" dirty="0" smtClean="0">
                <a:solidFill>
                  <a:schemeClr val="accent4">
                    <a:lumMod val="10000"/>
                  </a:schemeClr>
                </a:solidFill>
                <a:latin typeface="+mj-lt"/>
              </a:rPr>
              <a:t>Initiative</a:t>
            </a:r>
            <a:endParaRPr lang="en-US" sz="3200" dirty="0">
              <a:solidFill>
                <a:schemeClr val="accent4">
                  <a:lumMod val="10000"/>
                </a:schemeClr>
              </a:solidFill>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082" y="3322690"/>
            <a:ext cx="2277347" cy="1939923"/>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5684131" y="5410198"/>
            <a:ext cx="2971800" cy="646331"/>
          </a:xfrm>
          <a:prstGeom prst="rect">
            <a:avLst/>
          </a:prstGeom>
          <a:noFill/>
        </p:spPr>
        <p:txBody>
          <a:bodyPr wrap="square" rtlCol="0">
            <a:spAutoFit/>
          </a:bodyPr>
          <a:lstStyle/>
          <a:p>
            <a:pPr algn="ctr"/>
            <a:r>
              <a:rPr lang="en-US" i="1" dirty="0" smtClean="0">
                <a:solidFill>
                  <a:schemeClr val="accent4">
                    <a:lumMod val="10000"/>
                  </a:schemeClr>
                </a:solidFill>
                <a:latin typeface="+mj-lt"/>
                <a:cs typeface="Arial" panose="020B0604020202020204" pitchFamily="34" charset="0"/>
              </a:rPr>
              <a:t>Orobanche spp.</a:t>
            </a:r>
          </a:p>
          <a:p>
            <a:pPr algn="ctr"/>
            <a:r>
              <a:rPr lang="en-US" dirty="0" smtClean="0">
                <a:solidFill>
                  <a:schemeClr val="accent4">
                    <a:lumMod val="10000"/>
                  </a:schemeClr>
                </a:solidFill>
                <a:latin typeface="+mj-lt"/>
                <a:cs typeface="Arial" panose="020B0604020202020204" pitchFamily="34" charset="0"/>
              </a:rPr>
              <a:t>Broomrape</a:t>
            </a:r>
          </a:p>
        </p:txBody>
      </p:sp>
      <p:sp>
        <p:nvSpPr>
          <p:cNvPr id="23" name="TextBox 22"/>
          <p:cNvSpPr txBox="1"/>
          <p:nvPr/>
        </p:nvSpPr>
        <p:spPr>
          <a:xfrm>
            <a:off x="3371856" y="5410199"/>
            <a:ext cx="2209800" cy="646331"/>
          </a:xfrm>
          <a:prstGeom prst="rect">
            <a:avLst/>
          </a:prstGeom>
          <a:noFill/>
        </p:spPr>
        <p:txBody>
          <a:bodyPr wrap="square" rtlCol="0">
            <a:spAutoFit/>
          </a:bodyPr>
          <a:lstStyle/>
          <a:p>
            <a:r>
              <a:rPr lang="en-US" b="0" i="1" dirty="0" smtClean="0">
                <a:solidFill>
                  <a:schemeClr val="accent4">
                    <a:lumMod val="10000"/>
                  </a:schemeClr>
                </a:solidFill>
                <a:latin typeface="+mj-lt"/>
                <a:cs typeface="Arial" panose="020B0604020202020204" pitchFamily="34" charset="0"/>
              </a:rPr>
              <a:t>Cernuella cisalpina</a:t>
            </a:r>
          </a:p>
          <a:p>
            <a:pPr algn="ctr"/>
            <a:r>
              <a:rPr lang="en-US" dirty="0" smtClean="0">
                <a:solidFill>
                  <a:schemeClr val="accent4">
                    <a:lumMod val="10000"/>
                  </a:schemeClr>
                </a:solidFill>
                <a:latin typeface="+mj-lt"/>
                <a:cs typeface="Arial" panose="020B0604020202020204" pitchFamily="34" charset="0"/>
              </a:rPr>
              <a:t>Maritime gardensnail</a:t>
            </a:r>
            <a:r>
              <a:rPr lang="en-US" b="0" i="1" dirty="0" smtClean="0">
                <a:solidFill>
                  <a:schemeClr val="accent4">
                    <a:lumMod val="10000"/>
                  </a:schemeClr>
                </a:solidFill>
                <a:latin typeface="+mj-lt"/>
                <a:cs typeface="Arial" panose="020B0604020202020204" pitchFamily="34" charset="0"/>
              </a:rPr>
              <a:t> </a:t>
            </a:r>
            <a:endParaRPr lang="en-US" i="1" dirty="0" smtClean="0">
              <a:solidFill>
                <a:schemeClr val="accent4">
                  <a:lumMod val="10000"/>
                </a:schemeClr>
              </a:solidFill>
              <a:latin typeface="+mj-lt"/>
              <a:cs typeface="Arial" panose="020B0604020202020204" pitchFamily="34" charset="0"/>
            </a:endParaRPr>
          </a:p>
        </p:txBody>
      </p:sp>
      <p:sp>
        <p:nvSpPr>
          <p:cNvPr id="10" name="AutoShape 12" descr="http://www.google.com/url?sa=i&amp;source=images&amp;cd=&amp;docid=qqXA7hClCaxyQM&amp;tbnid=OWsW4z-VheaU-M:&amp;ved=0CAUQjBw&amp;url=http%3A%2F%2Fwww.forestryimages.org%2Fimages%2F192x128%2F5376870.jpg&amp;ei=xWkGU9inEc-lkQeq-IHICQ&amp;psig=AFQjCNHvyIGAWxFW3rzBh04QIp4xxg0IlQ&amp;ust=1393015621385316"/>
          <p:cNvSpPr>
            <a:spLocks noChangeAspect="1" noChangeArrowheads="1"/>
          </p:cNvSpPr>
          <p:nvPr/>
        </p:nvSpPr>
        <p:spPr bwMode="auto">
          <a:xfrm>
            <a:off x="215900" y="15875"/>
            <a:ext cx="1819275" cy="1390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4" descr="http://www.google.com/url?sa=i&amp;source=images&amp;cd=&amp;docid=qqXA7hClCaxyQM&amp;tbnid=OWsW4z-VheaU-M:&amp;ved=0CAUQjBw&amp;url=http%3A%2F%2Fwww.forestryimages.org%2Fimages%2F192x128%2F5376870.jpg&amp;ei=xWkGU9inEc-lkQeq-IHICQ&amp;psig=AFQjCNHvyIGAWxFW3rzBh04QIp4xxg0IlQ&amp;ust=1393015621385316"/>
          <p:cNvSpPr>
            <a:spLocks noChangeAspect="1" noChangeArrowheads="1"/>
          </p:cNvSpPr>
          <p:nvPr/>
        </p:nvSpPr>
        <p:spPr bwMode="auto">
          <a:xfrm>
            <a:off x="368300" y="168275"/>
            <a:ext cx="1819275" cy="1390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29"/>
          <p:cNvSpPr txBox="1"/>
          <p:nvPr/>
        </p:nvSpPr>
        <p:spPr>
          <a:xfrm>
            <a:off x="673100" y="5410200"/>
            <a:ext cx="2133601" cy="646331"/>
          </a:xfrm>
          <a:prstGeom prst="rect">
            <a:avLst/>
          </a:prstGeom>
          <a:noFill/>
        </p:spPr>
        <p:txBody>
          <a:bodyPr wrap="square" rtlCol="0">
            <a:spAutoFit/>
          </a:bodyPr>
          <a:lstStyle/>
          <a:p>
            <a:r>
              <a:rPr lang="en-US" i="1" dirty="0" smtClean="0">
                <a:solidFill>
                  <a:schemeClr val="accent4">
                    <a:lumMod val="10000"/>
                  </a:schemeClr>
                </a:solidFill>
                <a:latin typeface="+mj-lt"/>
                <a:cs typeface="Arial" panose="020B0604020202020204" pitchFamily="34" charset="0"/>
              </a:rPr>
              <a:t>Tridax procumbens</a:t>
            </a:r>
          </a:p>
          <a:p>
            <a:pPr algn="ctr"/>
            <a:r>
              <a:rPr lang="en-US" dirty="0" smtClean="0">
                <a:solidFill>
                  <a:schemeClr val="accent4">
                    <a:lumMod val="10000"/>
                  </a:schemeClr>
                </a:solidFill>
                <a:latin typeface="+mj-lt"/>
                <a:cs typeface="Arial" panose="020B0604020202020204" pitchFamily="34" charset="0"/>
              </a:rPr>
              <a:t>Coatbuttons</a:t>
            </a:r>
          </a:p>
        </p:txBody>
      </p:sp>
      <p:sp>
        <p:nvSpPr>
          <p:cNvPr id="32" name="TextBox 31"/>
          <p:cNvSpPr txBox="1"/>
          <p:nvPr/>
        </p:nvSpPr>
        <p:spPr>
          <a:xfrm>
            <a:off x="383085" y="1107519"/>
            <a:ext cx="8827094" cy="2092881"/>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solidFill>
                  <a:schemeClr val="accent4">
                    <a:lumMod val="10000"/>
                  </a:schemeClr>
                </a:solidFill>
                <a:cs typeface="Arial" panose="020B0604020202020204" pitchFamily="34" charset="0"/>
              </a:rPr>
              <a:t>Inform Trade of the potential threat contaminants present to the United States.</a:t>
            </a:r>
          </a:p>
          <a:p>
            <a:pPr marL="342900" indent="-342900">
              <a:buFont typeface="Arial" panose="020B0604020202020204" pitchFamily="34" charset="0"/>
              <a:buChar char="•"/>
            </a:pPr>
            <a:r>
              <a:rPr lang="en-US" sz="2600" dirty="0" smtClean="0">
                <a:solidFill>
                  <a:schemeClr val="accent4">
                    <a:lumMod val="10000"/>
                  </a:schemeClr>
                </a:solidFill>
                <a:cs typeface="Arial" panose="020B0604020202020204" pitchFamily="34" charset="0"/>
              </a:rPr>
              <a:t> Describe CBP’s efforts to prevent entry of contaminants.</a:t>
            </a:r>
          </a:p>
          <a:p>
            <a:pPr marL="342900" indent="-342900">
              <a:buFont typeface="Arial" panose="020B0604020202020204" pitchFamily="34" charset="0"/>
              <a:buChar char="•"/>
            </a:pPr>
            <a:r>
              <a:rPr lang="en-US" sz="2600" dirty="0" smtClean="0">
                <a:solidFill>
                  <a:schemeClr val="accent4">
                    <a:lumMod val="10000"/>
                  </a:schemeClr>
                </a:solidFill>
                <a:cs typeface="Arial" panose="020B0604020202020204" pitchFamily="34" charset="0"/>
              </a:rPr>
              <a:t> Identify best practices the industry can take to ensure   </a:t>
            </a:r>
          </a:p>
          <a:p>
            <a:r>
              <a:rPr lang="en-US" sz="2600" dirty="0">
                <a:solidFill>
                  <a:schemeClr val="accent4">
                    <a:lumMod val="10000"/>
                  </a:schemeClr>
                </a:solidFill>
                <a:cs typeface="Arial" panose="020B0604020202020204" pitchFamily="34" charset="0"/>
              </a:rPr>
              <a:t> </a:t>
            </a:r>
            <a:r>
              <a:rPr lang="en-US" sz="2600" dirty="0" smtClean="0">
                <a:solidFill>
                  <a:schemeClr val="accent4">
                    <a:lumMod val="10000"/>
                  </a:schemeClr>
                </a:solidFill>
                <a:cs typeface="Arial" panose="020B0604020202020204" pitchFamily="34" charset="0"/>
              </a:rPr>
              <a:t>     conveyance(s) are free of contaminants.</a:t>
            </a:r>
            <a:endParaRPr lang="en-US" sz="2600" dirty="0">
              <a:solidFill>
                <a:schemeClr val="accent4">
                  <a:lumMod val="10000"/>
                </a:schemeClr>
              </a:solidFill>
              <a:cs typeface="Arial" panose="020B0604020202020204" pitchFamily="34" charset="0"/>
            </a:endParaRPr>
          </a:p>
        </p:txBody>
      </p:sp>
      <p:sp>
        <p:nvSpPr>
          <p:cNvPr id="7" name="AutoShape 2" descr="http://www.google.com/url?sa=i&amp;source=images&amp;cd=&amp;docid=qqXA7hClCaxyQM&amp;tbnid=OWsW4z-VheaU-M:&amp;ved=0CAUQjBw&amp;url=http%3A%2F%2Fwww.forestryimages.org%2Fimages%2F192x128%2F5376870.jpg&amp;ei=LpMLU63SDavh0wHc54D4Bw&amp;psig=AFQjCNGrW6tQfkr8YFhpRbv6itrR6WVlQA&amp;ust=1393353902404349"/>
          <p:cNvSpPr>
            <a:spLocks noChangeAspect="1" noChangeArrowheads="1"/>
          </p:cNvSpPr>
          <p:nvPr/>
        </p:nvSpPr>
        <p:spPr bwMode="auto">
          <a:xfrm>
            <a:off x="1832142" y="777875"/>
            <a:ext cx="1819275" cy="1390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4" descr="http://www.google.com/url?sa=i&amp;source=images&amp;cd=&amp;docid=qqXA7hClCaxyQM&amp;tbnid=OWsW4z-VheaU-M:&amp;ved=0CAUQjBw&amp;url=http%3A%2F%2Fwww.forestryimages.org%2Fimages%2F192x128%2F5376870.jpg&amp;ei=LpMLU63SDavh0wHc54D4Bw&amp;psig=AFQjCNGrW6tQfkr8YFhpRbv6itrR6WVlQA&amp;ust=1393353902404349"/>
          <p:cNvSpPr>
            <a:spLocks noChangeAspect="1" noChangeArrowheads="1"/>
          </p:cNvSpPr>
          <p:nvPr/>
        </p:nvSpPr>
        <p:spPr bwMode="auto">
          <a:xfrm>
            <a:off x="1130300" y="930275"/>
            <a:ext cx="1819275" cy="1390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6" descr="http://www.google.com/url?sa=i&amp;source=images&amp;cd=&amp;docid=qqXA7hClCaxyQM&amp;tbnid=OWsW4z-VheaU-M:&amp;ved=0CAUQjBw&amp;url=http%3A%2F%2Fwww.forestryimages.org%2Fimages%2F192x128%2F5376870.jpg&amp;ei=LpMLU63SDavh0wHc54D4Bw&amp;psig=AFQjCNGrW6tQfkr8YFhpRbv6itrR6WVlQA&amp;ust=1393353902404349"/>
          <p:cNvSpPr>
            <a:spLocks noChangeAspect="1" noChangeArrowheads="1"/>
          </p:cNvSpPr>
          <p:nvPr/>
        </p:nvSpPr>
        <p:spPr bwMode="auto">
          <a:xfrm>
            <a:off x="673100" y="473075"/>
            <a:ext cx="1819275" cy="1390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coat buttons, Tridax procumbens  (Asterales: Asteraceae) - 53768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23" y="3322690"/>
            <a:ext cx="2454328" cy="1877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0852" y="3322690"/>
            <a:ext cx="2645979" cy="1939923"/>
          </a:xfrm>
          <a:prstGeom prst="rect">
            <a:avLst/>
          </a:prstGeom>
          <a:ln>
            <a:noFill/>
          </a:ln>
          <a:effectLst>
            <a:outerShdw blurRad="292100" dist="139700" dir="2700000" algn="tl" rotWithShape="0">
              <a:srgbClr val="333333">
                <a:alpha val="65000"/>
              </a:srgbClr>
            </a:outerShdw>
          </a:effectLst>
        </p:spPr>
      </p:pic>
      <p:sp>
        <p:nvSpPr>
          <p:cNvPr id="20" name="Footer Placeholder 1"/>
          <p:cNvSpPr>
            <a:spLocks noGrp="1"/>
          </p:cNvSpPr>
          <p:nvPr>
            <p:ph type="ftr" sz="quarter" idx="11"/>
          </p:nvPr>
        </p:nvSpPr>
        <p:spPr>
          <a:xfrm>
            <a:off x="3124200" y="6278562"/>
            <a:ext cx="2895600" cy="427038"/>
          </a:xfrm>
        </p:spPr>
        <p:txBody>
          <a:bodyPr/>
          <a:lstStyle/>
          <a:p>
            <a:pPr>
              <a:defRPr/>
            </a:pPr>
            <a:r>
              <a:rPr lang="en-US" dirty="0" smtClean="0">
                <a:solidFill>
                  <a:schemeClr val="bg1">
                    <a:lumMod val="50000"/>
                  </a:schemeClr>
                </a:solidFill>
              </a:rPr>
              <a:t>Mikel </a:t>
            </a:r>
            <a:r>
              <a:rPr lang="en-US" dirty="0" err="1" smtClean="0">
                <a:solidFill>
                  <a:schemeClr val="bg1">
                    <a:lumMod val="50000"/>
                  </a:schemeClr>
                </a:solidFill>
              </a:rPr>
              <a:t>Tookes</a:t>
            </a:r>
            <a:r>
              <a:rPr lang="en-US" dirty="0" smtClean="0">
                <a:solidFill>
                  <a:schemeClr val="bg1">
                    <a:lumMod val="50000"/>
                  </a:schemeClr>
                </a:solidFill>
              </a:rPr>
              <a:t> </a:t>
            </a:r>
          </a:p>
          <a:p>
            <a:pPr>
              <a:defRPr/>
            </a:pPr>
            <a:r>
              <a:rPr lang="en-US" dirty="0" smtClean="0">
                <a:solidFill>
                  <a:schemeClr val="bg1">
                    <a:lumMod val="50000"/>
                  </a:schemeClr>
                </a:solidFill>
              </a:rPr>
              <a:t>Deputy Executive Director</a:t>
            </a:r>
            <a:endParaRPr lang="en-US" dirty="0">
              <a:solidFill>
                <a:schemeClr val="bg1">
                  <a:lumMod val="50000"/>
                </a:schemeClr>
              </a:solidFill>
            </a:endParaRPr>
          </a:p>
        </p:txBody>
      </p:sp>
      <p:sp>
        <p:nvSpPr>
          <p:cNvPr id="22" name="Slide Number Placeholder 2"/>
          <p:cNvSpPr>
            <a:spLocks noGrp="1"/>
          </p:cNvSpPr>
          <p:nvPr>
            <p:ph type="sldNum" sz="quarter" idx="10"/>
          </p:nvPr>
        </p:nvSpPr>
        <p:spPr>
          <a:xfrm>
            <a:off x="4495800" y="6657201"/>
            <a:ext cx="457200" cy="276999"/>
          </a:xfrm>
        </p:spPr>
        <p:txBody>
          <a:bodyPr/>
          <a:lstStyle/>
          <a:p>
            <a:pPr>
              <a:defRPr/>
            </a:pPr>
            <a:fld id="{63C092FC-CC3B-4652-A803-06C12E48E9C4}" type="slidenum">
              <a:rPr lang="en-US" smtClean="0">
                <a:solidFill>
                  <a:schemeClr val="bg1">
                    <a:lumMod val="50000"/>
                  </a:schemeClr>
                </a:solidFill>
                <a:latin typeface="+mj-lt"/>
              </a:rPr>
              <a:pPr>
                <a:defRPr/>
              </a:pPr>
              <a:t>4</a:t>
            </a:fld>
            <a:endParaRPr lang="en-US" dirty="0">
              <a:solidFill>
                <a:schemeClr val="bg1">
                  <a:lumMod val="50000"/>
                </a:schemeClr>
              </a:solidFill>
              <a:latin typeface="+mj-lt"/>
            </a:endParaRPr>
          </a:p>
        </p:txBody>
      </p:sp>
    </p:spTree>
    <p:extLst>
      <p:ext uri="{BB962C8B-B14F-4D97-AF65-F5344CB8AC3E}">
        <p14:creationId xmlns:p14="http://schemas.microsoft.com/office/powerpoint/2010/main" val="3283045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a:xfrm>
            <a:off x="3124200" y="6278562"/>
            <a:ext cx="2895600" cy="427038"/>
          </a:xfrm>
        </p:spPr>
        <p:txBody>
          <a:bodyPr/>
          <a:lstStyle/>
          <a:p>
            <a:pPr algn="ctr">
              <a:defRPr/>
            </a:pPr>
            <a:r>
              <a:rPr lang="en-US" dirty="0" smtClean="0">
                <a:solidFill>
                  <a:schemeClr val="bg1">
                    <a:lumMod val="50000"/>
                  </a:schemeClr>
                </a:solidFill>
              </a:rPr>
              <a:t>Mikel </a:t>
            </a:r>
            <a:r>
              <a:rPr lang="en-US" dirty="0" err="1" smtClean="0">
                <a:solidFill>
                  <a:schemeClr val="bg1">
                    <a:lumMod val="50000"/>
                  </a:schemeClr>
                </a:solidFill>
              </a:rPr>
              <a:t>Tookes</a:t>
            </a:r>
            <a:r>
              <a:rPr lang="en-US" dirty="0" smtClean="0">
                <a:solidFill>
                  <a:schemeClr val="bg1">
                    <a:lumMod val="50000"/>
                  </a:schemeClr>
                </a:solidFill>
              </a:rPr>
              <a:t> </a:t>
            </a:r>
          </a:p>
          <a:p>
            <a:pPr algn="ctr">
              <a:defRPr/>
            </a:pPr>
            <a:r>
              <a:rPr lang="en-US" dirty="0" smtClean="0">
                <a:solidFill>
                  <a:schemeClr val="bg1">
                    <a:lumMod val="50000"/>
                  </a:schemeClr>
                </a:solidFill>
              </a:rPr>
              <a:t>Deputy Executive Director</a:t>
            </a:r>
            <a:endParaRPr lang="en-US" dirty="0">
              <a:solidFill>
                <a:schemeClr val="bg1">
                  <a:lumMod val="50000"/>
                </a:schemeClr>
              </a:solidFill>
            </a:endParaRPr>
          </a:p>
        </p:txBody>
      </p:sp>
      <p:sp>
        <p:nvSpPr>
          <p:cNvPr id="6" name="Slide Number Placeholder 2"/>
          <p:cNvSpPr>
            <a:spLocks noGrp="1"/>
          </p:cNvSpPr>
          <p:nvPr>
            <p:ph type="sldNum" sz="quarter" idx="10"/>
          </p:nvPr>
        </p:nvSpPr>
        <p:spPr>
          <a:xfrm>
            <a:off x="4495800" y="6657201"/>
            <a:ext cx="457200" cy="276999"/>
          </a:xfrm>
        </p:spPr>
        <p:txBody>
          <a:bodyPr/>
          <a:lstStyle/>
          <a:p>
            <a:pPr>
              <a:defRPr/>
            </a:pPr>
            <a:fld id="{63C092FC-CC3B-4652-A803-06C12E48E9C4}" type="slidenum">
              <a:rPr lang="en-US" smtClean="0">
                <a:solidFill>
                  <a:schemeClr val="bg1">
                    <a:lumMod val="50000"/>
                  </a:schemeClr>
                </a:solidFill>
              </a:rPr>
              <a:pPr>
                <a:defRPr/>
              </a:pPr>
              <a:t>5</a:t>
            </a:fld>
            <a:endParaRPr lang="en-US" dirty="0">
              <a:solidFill>
                <a:schemeClr val="bg1">
                  <a:lumMod val="50000"/>
                </a:schemeClr>
              </a:solidFill>
            </a:endParaRPr>
          </a:p>
        </p:txBody>
      </p:sp>
      <p:sp>
        <p:nvSpPr>
          <p:cNvPr id="10" name="TextBox 9"/>
          <p:cNvSpPr txBox="1"/>
          <p:nvPr/>
        </p:nvSpPr>
        <p:spPr>
          <a:xfrm>
            <a:off x="386497" y="1371600"/>
            <a:ext cx="8226424"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accent4">
                    <a:lumMod val="10000"/>
                  </a:schemeClr>
                </a:solidFill>
                <a:cs typeface="Arial" panose="020B0604020202020204" pitchFamily="34" charset="0"/>
              </a:rPr>
              <a:t>Hitchhiking pests are organisms that are inadvertently introduced into the United States by their attachment or inhabitation of carrier conveyances, not though infestation of the imported commodity or Wood Packing Material. </a:t>
            </a:r>
          </a:p>
          <a:p>
            <a:pPr marL="457200" indent="-457200">
              <a:buFont typeface="Arial" panose="020B0604020202020204" pitchFamily="34" charset="0"/>
              <a:buChar char="•"/>
            </a:pPr>
            <a:r>
              <a:rPr lang="en-US" sz="2800" dirty="0" smtClean="0">
                <a:solidFill>
                  <a:schemeClr val="accent4">
                    <a:lumMod val="10000"/>
                  </a:schemeClr>
                </a:solidFill>
                <a:cs typeface="Arial" panose="020B0604020202020204" pitchFamily="34" charset="0"/>
              </a:rPr>
              <a:t>Conveyances with actionable hitchhikers must be put on hold.</a:t>
            </a:r>
            <a:endParaRPr lang="en-US" sz="2800" dirty="0" smtClean="0">
              <a:solidFill>
                <a:schemeClr val="accent4">
                  <a:lumMod val="10000"/>
                </a:schemeClr>
              </a:solidFill>
              <a:latin typeface="+mj-lt"/>
              <a:cs typeface="Arial" panose="020B0604020202020204" pitchFamily="34" charset="0"/>
            </a:endParaRPr>
          </a:p>
        </p:txBody>
      </p:sp>
      <p:sp>
        <p:nvSpPr>
          <p:cNvPr id="18" name="Title 3"/>
          <p:cNvSpPr txBox="1">
            <a:spLocks/>
          </p:cNvSpPr>
          <p:nvPr/>
        </p:nvSpPr>
        <p:spPr bwMode="auto">
          <a:xfrm>
            <a:off x="386496" y="645477"/>
            <a:ext cx="82264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chemeClr val="bg1">
                    <a:lumMod val="50000"/>
                  </a:schemeClr>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a:lstStyle>
          <a:p>
            <a:r>
              <a:rPr lang="en-US" sz="3600" dirty="0" smtClean="0">
                <a:solidFill>
                  <a:schemeClr val="accent4">
                    <a:lumMod val="10000"/>
                  </a:schemeClr>
                </a:solidFill>
                <a:latin typeface="+mj-lt"/>
              </a:rPr>
              <a:t>Carrier Conveyance Contaminants</a:t>
            </a:r>
          </a:p>
          <a:p>
            <a:r>
              <a:rPr lang="en-US" sz="3200" dirty="0" smtClean="0">
                <a:solidFill>
                  <a:schemeClr val="accent4">
                    <a:lumMod val="10000"/>
                  </a:schemeClr>
                </a:solidFill>
                <a:latin typeface="+mj-lt"/>
              </a:rPr>
              <a:t>Hitchhiking Pests</a:t>
            </a:r>
            <a:endParaRPr lang="en-US" sz="3200" dirty="0">
              <a:solidFill>
                <a:schemeClr val="accent4">
                  <a:lumMod val="10000"/>
                </a:schemeClr>
              </a:solidFill>
              <a:latin typeface="+mj-lt"/>
            </a:endParaRPr>
          </a:p>
        </p:txBody>
      </p:sp>
      <p:pic>
        <p:nvPicPr>
          <p:cNvPr id="15" name="Picture 2" descr="Adult khapra beetle, Trogoderma granarium Evert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92" y="4441080"/>
            <a:ext cx="1953208" cy="1159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4521" y="4114800"/>
            <a:ext cx="2417479" cy="1486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309466" y="5600844"/>
            <a:ext cx="2514600" cy="584775"/>
          </a:xfrm>
          <a:prstGeom prst="rect">
            <a:avLst/>
          </a:prstGeom>
          <a:noFill/>
        </p:spPr>
        <p:txBody>
          <a:bodyPr wrap="square" rtlCol="0">
            <a:spAutoFit/>
          </a:bodyPr>
          <a:lstStyle/>
          <a:p>
            <a:pPr algn="ctr"/>
            <a:r>
              <a:rPr lang="en-US" sz="1600" dirty="0" smtClean="0">
                <a:solidFill>
                  <a:schemeClr val="accent4">
                    <a:lumMod val="10000"/>
                  </a:schemeClr>
                </a:solidFill>
              </a:rPr>
              <a:t>Hitchhiker Found in Burlap Sacks</a:t>
            </a:r>
            <a:endParaRPr lang="en-US" sz="1600" dirty="0">
              <a:solidFill>
                <a:schemeClr val="accent4">
                  <a:lumMod val="10000"/>
                </a:schemeClr>
              </a:solidFill>
            </a:endParaRPr>
          </a:p>
        </p:txBody>
      </p:sp>
      <p:sp>
        <p:nvSpPr>
          <p:cNvPr id="28" name="TextBox 27"/>
          <p:cNvSpPr txBox="1"/>
          <p:nvPr/>
        </p:nvSpPr>
        <p:spPr>
          <a:xfrm>
            <a:off x="5943600" y="5587425"/>
            <a:ext cx="2514600" cy="584775"/>
          </a:xfrm>
          <a:prstGeom prst="rect">
            <a:avLst/>
          </a:prstGeom>
          <a:noFill/>
        </p:spPr>
        <p:txBody>
          <a:bodyPr wrap="square" rtlCol="0">
            <a:spAutoFit/>
          </a:bodyPr>
          <a:lstStyle/>
          <a:p>
            <a:pPr algn="ctr"/>
            <a:r>
              <a:rPr lang="en-US" sz="1600" dirty="0" smtClean="0">
                <a:solidFill>
                  <a:schemeClr val="accent4">
                    <a:lumMod val="10000"/>
                  </a:schemeClr>
                </a:solidFill>
              </a:rPr>
              <a:t>Actionable Snails Found on Containers</a:t>
            </a:r>
            <a:endParaRPr lang="en-US" sz="1600" dirty="0">
              <a:solidFill>
                <a:schemeClr val="accent4">
                  <a:lumMod val="10000"/>
                </a:schemeClr>
              </a:solidFill>
            </a:endParaRPr>
          </a:p>
        </p:txBody>
      </p:sp>
      <p:sp>
        <p:nvSpPr>
          <p:cNvPr id="2" name="AutoShape 2" descr="data:image/jpeg;base64,/9j/4AAQSkZJRgABAQAAAQABAAD/2wCEAAkGBxQTEhQUExQWFRUVFRYaFRYXFhkYFxcXGhcXFxgXFRwYHSggGBwlIBcXIjIhJSosLi4vHCM3ODUsNygtLisBCgoKDg0OGxAQGzQkICQsLCwsLSwwLDQsLCwsLCwsLCwsLDQuLiwsLCwsLCwsNywsLSwsLCwsLCwsLCwsLCwtLP/AABEIAHUAsAMBIgACEQEDEQH/xAAbAAABBQEBAAAAAAAAAAAAAAAFAQIDBAYAB//EADkQAAIBAgQDBgQFAwMFAAAAAAECEQADBBIhMQVBUQYTImFxkTKBofAUQrHB0SNSYhUz8QcWk9Lh/8QAGQEAAwEBAQAAAAAAAAAAAAAAAAECAwQF/8QAKREAAgICAAUCBgMAAAAAAAAAAAECEQMhBBIxQVET8BRSYXGRsSJCof/aAAwDAQACEQMRAD8AzeanA1UD1YtmucokpaQUooAUUopBS0DFpwpAKeq0AKBS5av4HhNy4dBFazhPY7mwp0KzFWMIzbCjOC7NO24r0fBdnUTlV8pbTpToVmKwXY8cxRvDdnUXkKuYvjKLQTGdpOlK0hB1cFbXkKR8RbXpWLxHHHPOqFzHOedS5gbm7xhBVO72iUbVimuk86YajnA11ztNVZ+05rMGkpc7A0jdpmpv/czVnK6lzsRhVxGtX7D1msNfJNaHBKYrdosuinikC04CkAtKoqXD4ZnMKJrY9n+yDMQWBppBZmsBwt7h0FbbgXY7mwrYcM4Globa1axWOS2Nx6VVJCshwXCLdsbVJicclscqzfFO03JazGN4ozSSYHMnaolMRq+I9pImKzeL407c6E97m1mfvY9DSE1m5MCW5fY7moaGXOKEXQmhUkKYBkSYVs224IjfaiVSwoQ0k0uWuy1IDSa6nhKXLQBFFdlqXLXRQBFlpMtTZa7LQB5dwvDVpMPbgVRwFiKLWkJ0ArpbGhQKL8H4G94jQxRbs32Wa4QWFencL4QloDTWmohYE7P9lFtgFhWmJS2OQqvxDii2weZrG8V4y7k7xRKSQg1xbtEBIWsljOJM+5odiMcJIkkgSY1gdTQ/H49lgKhzkkBXBXbQx/dB0MHSsm2x0Xr1zY6aMpM7AAgknyAB3p4YKtlUNs92Q5eCWZgCARJ8KwdBp50NxOKtvbJDLlnL4iygtMowUiSSBmKmRE7RFW8PZmWe9cuiRL92cx0iADOUctazldGkVRUxYKHOuYAHUQGWD1y7RpUtvE9YH9p1KHnvGnpS8RRBZdk1AGU7kabtpzGbl1PSo0wTKgZmVkCj4QoRlBhSCo0Oja+RovWwpNkFm2oDTLyVCJbVrjADxaBQWOsH5Udt8PcqGIAmd2AMjeQdR86C27saqYjUHYjoQQd/SnXGDMHYlmzBmLSc5keF+oI0pvYpQfYNvw1hEm3qYHjX+aauCmf6lnTf+qnsNdaEcXCNcUWbXdq7KEXOWHiMZtT4BMDTT2ofxDAXLTFLilWExmGjDaUb8y76jSuXJknDqjCTlHqatOF3DGXIxIkBbtstHpmmor+CdDDIw+X8ViyPT2pq3mGuYj5n+ahcT9CfUZr4rorLrjbg/P0503/Vbo2Y+8/rTXEX2H6hqororMp2huDcA+q6+4ohhe0FtvjGQ9dxWqyRZSmgfa4W45UZ4W6WTLWmuEf5AfsYqLEYdlMEDnrA/jnP0qJ1GWAgBE6nfz0+f0rnfGZPJl6jNhZ/6g92sJhR/wCQ/slNxH/Uy4wj8MF8xcP/AKVi3tjlrTLq5YOVyeQG51iRJiJ61K4zNLo/0HPILYzjK3mzXhcMMSihmCAaQCqkZzpuZqrbuYUjw218xkI96pJbdjyQdJDH32/WpGwozFhqeY5Ef/K0+Jl3a9/4NZGiHEXERmaGMtpkZQV0J1QCdPLTTrVlcQhW49s28uQFUBRhAVvGWAAUDQEMZiDUtlBpMecifoKkHBbAuG4A05fgBAtlvyuV3OwkVrj4tPUkaRzJ9S1gr7W2VXtW+8ysrqblvOhXUw0blSfDPiykcquXVygMLcgkFgsZVMchznlPMUDwyd5na4jBkNvLkA7k5s0zOusHQHnWksAk+JtT8QlQAcwCxmG0EHMJmfI10S2boHcRu2Qg75G7tnUXO7I2LkEKQQQCIHPQbiouIgWYFuEUZgM8ZhEbmMoJA13B8qs3L1lrjghblm0niUqGXxvlmR8MAED1G9R43GIzAsCyZpg6gGdCQd9Cwj/EUOlQUDwhOYEQQYgEE9NJ32PyFRHE5GC3CARpI1WN9xsfWreEbm0BRJGmwCkSw26aacoqC5jrOiu6EknRCHHLcHn4p8PShJ+BotYu4xUHpoJ5dAOm4iKgu5r91GuXTkLLmdvEyLMHVvhAk6dYmqPE3VbVzI7KmRmtkxlDiIC5tSusEehrLnirkNnuMAeZaN9/hjWqeLX3ByUlTNlf4QcxFu4l4CYNsyCOv8iqmK4ayasADGxIkjeoOyXGrVu6/wCKd1Fy2VW6A57ttCCwEkjyHrU2NxGYzPuI9wIrzs+H0nrucc4Uyk1po2+o+tRNa6ipWvb79ff/AIqvdvfIdKxSZI1kP2aaLR5j9KUMY1NSLPT1q9oD0zh1vB4sQpa1ciSDABJ5D8p18hVLE9mLitAZGUwSwIJCzGYqNSB5ftQXGcCKEd345UtlEHKuviboOnMwdNDS4LjN/DMx/MwEs65j0gTuANgdN+pqXCNXJfgWu5DjcLLEBybY2hcpYf5EGQN9opsbDkNhroOgrQNxrB3Fm6hRgBOQfEefiXw+8UC4jgMUzqMOq5HBIuGGhQQBmHwhtdNT6VHpznpPXv33CrGNdCAZjAJgTI11MD2p1u8rDQgjWqWK7NsGYXHYXFP5uRE8uU0mBc2v6TrkJ2IMo/pOx8qfJjS6tsdRKOMu3mvBLSnMdBBifWSABT+JY5BbKFzdunQldFX0+m/nRLF4fOIYuRvozDpoYOo02rK8Xw6I8IZ6jXSurBkxPUVv6ouLj2ND2a48e7XCt+a6uVpgC22jKwG8GGB5DMNAaOcb4vbVSggkHwjRjPQgjTYmYg+leZ22IYROadAJmafaxWpZkDEncllYeYKkAT0IO1dsa6s3UtGos8NIBZ7hRmWCqsQMu+UgbjXn9KtCwY8JZh1PhBnrGvLcxQTA8TtAkszoTvmUXFmdPh1Aidhyo3Yxi7i4jBtiH1id9R4YPWNxpvVVe0UpRLC4WdxsdJ29pnXTn1ojZwWvKNhpEciSNgdfn8qgR5AXKYJOnPyzEbbHXffyqzh8VkRswDlxpB+GTOkEAEzsdQBuKHZSoFdocClzTKodScpiCTPTcSCN+tY0oULCDAJ8PNf8YO48x0rZkqDmefnI3mYGmsTQjjtsMQ4AjUMNNYj4JO45/KnFsbAQBIM5tddRGh5ir3DcWWSGJlYnYmDsSRXY/g+JFlb4sutrQh8oVddjIOx6RFRcLwjLmYwC0aDlE/zWPFcvJs58lUXHWevvUZte/rUqqa5Zkx6V56ZgR5amsXAvKmMT9ikC+X0p2B6d/ruEvAkB7LHlAKzz1mOZ3gVa4qbVtW7xFJYDW2c2aNYytqm4mNK81xjG2dDI3/586m4PxW5bYXA5kbA6gQeQNJS7tCsv3ODF5cMFjULMyfKNvnXWrl7DtKMyHmR4R5SPhPLcUcsdplcEuFnn4FEidtBv66HrVu3iUZQIUmB+ffkG69djUWn0DXYFv2na7lGIt27kCM2XI56Sy6QOgHtTcVw+xeDC25IM5VM9YTU8zv1qDiWG1YQDqQNFEQdjEBtuVDPw9xIZMwE7xz8vOpk7e2GxvEsFibAy5cw/K/OOU1T4bgMurwXO5M0cwnHXWBcUOOuoaIA1iAfnUl2/ZuEFX1CgFbiQTH+SaHpqBTbdVEV+DGcQXubyvymTzMcx86HY+0VbNJZX1VjBmeRPX9a1/aDAHuj/AE8xH5kaRr6UDwHDLhWCoe224DCQeRXoa7sOVcn8maxlrYDFXeDtcF5GtXO6uT4X1kHkNAd9tdKZiMEykgAsATt+4qoWPpW6Zd7DnFOL4ku4vZC7MhdwgUvkUqpUpAWQxmANQJGgojxrtcl4gph+6/pFCA4KnUZCPCCIEgnc6UHu8VDLZzIGa2SSxElhGi77UMuuXYs27Ek9NenlVtlXXc1WM7W2WsWUFhxctAy5dYfMP6mbSTJ1XpFVk7Vv+GSwtm0MjFhcOZ2DEk5lDGBvGoMiJFZzJyp6CpctCcmXruMu3ES2912S2IRWclVHkDp+9HeCBXQyYK/fPnWbt6nTetDwe2UUyTryFcfEu47MphL8Ko5H3im9wh2X9d/OntenrPoJnnTBcg6n6+3T0rz9mWxRYX+3796aba/2imveGu1Rlx9zSSYDsXcW4Zg+YMQG5kR8oHlVO4sfcVzn186k33OtbtsZGLuu1WcLjiuh2Psaqz9+dNZY36ffzptJg0aDA8UyxoDvAmCPVtz6UTweIsOwDEqvQnKSNdTplJ20/k1jbV2Jmfn0q5Yvh9Dr+o9KhpoOgb4lh7cxaM5p57AdNPT3oLfwbKZG/SamtXWU6Hp6EDbzFXbeJB+ID9hr9PWk59x2DLOKZNfcHSfL9akS/ZOj2UO0lZtPvtmT0jUURvYMP4ieW2vp9ihmK4YR8IP6g+lXCddNB9iG3YtI4ud5cJIPhOsMAImN5Ab00pOOYFWtk6Bt58qocQRlRtCDEg+YqbD44lB1gZgT4S0HUDlFdDbaU/Gim7SYEt8OLJmVp6iofwrD8pirli8VbJsCa0mFteDyj7irnmlD6g5tGPW0x/KfarlnhtwkeAieumlai2vPT2FOms3xLa6C9QGYDhmQhjEjrr9OdXmMnSBrsBA+U0snz96gu3lTKDJLGFCqzkkAkgBATsK53KWR11JtslLfM/SonuAcvpUVzFqozMLgAzamxeAGWMxJKcpE9JqFsYpJWLmZSoI7m7IZgSoIySCYMA7xVrBk+V/hjp+Cc3dvWk7w1AcQsSQ4AUuSbN6MgOUt8EZZ0naafcxKrAYussFGazcQFjqFlliabwzX9X+GKn4OVvv0qZBp9+VdXVEgHYi3t5z9IqFV1+Rrq6knoYjiZ8udJ0POurqpAWMK0j13pHvkTHKkrqmtiLuHxTZdzyB6Eem1E8HxBgpy+GQBp9Z0rq6sW66EkF2yHXUeX370Lu4BRtpFdXUY5MaBL4cAzvvuKu4fFxBjTpJ/Wurq627Wxsu27s7/AK12bnHXma6urnJOEbwNqjv4csyFWCm25YeGQQVKsragwQSN515V1dRGbg+aPUadFj8VeAbWySVdCTYBbu3ABtzm+GABHlzOtJh8XiELFLltZe0/+zs9u13IIYvmEoSDr1Igkz1dW3xuf5v0Pnl5K91bpQrmtBSjJAsgABjqQM2UGAFiMscuddxa/fxP+9cUjv1vkLbCzcVcv90AGSdtz5ADq6q+MzPXN+h88j//2Q==">
            <a:hlinkClick r:id="rId5"/>
          </p:cNvPr>
          <p:cNvSpPr>
            <a:spLocks noChangeAspect="1" noChangeArrowheads="1"/>
          </p:cNvSpPr>
          <p:nvPr/>
        </p:nvSpPr>
        <p:spPr bwMode="auto">
          <a:xfrm>
            <a:off x="106363" y="-669925"/>
            <a:ext cx="2095500" cy="1400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QUExQWFRUVFRYaFRYXFhkYFxcXGhcXFxgXFRwYHSggGBwlIBcXIjIhJSosLi4vHCM3ODUsNygtLisBCgoKDg0OGxAQGzQkICQsLCwsLSwwLDQsLCwsLCwsLCwsLDQuLiwsLCwsLCwsNywsLSwsLCwsLCwsLCwsLCwtLP/AABEIAHUAsAMBIgACEQEDEQH/xAAbAAABBQEBAAAAAAAAAAAAAAAFAQIDBAYAB//EADkQAAIBAgQDBgQFAwMFAAAAAAECEQADBBIhMQVBUQYTImFxkTKBofAUQrHB0SNSYhUz8QcWk9Lh/8QAGQEAAwEBAQAAAAAAAAAAAAAAAAECAwQF/8QAKREAAgICAAUCBgMAAAAAAAAAAAECEQMhBBIxQVET8BRSYXGRsSJCof/aAAwDAQACEQMRAD8AzeanA1UD1YtmucokpaQUooAUUopBS0DFpwpAKeq0AKBS5av4HhNy4dBFazhPY7mwp0KzFWMIzbCjOC7NO24r0fBdnUTlV8pbTpToVmKwXY8cxRvDdnUXkKuYvjKLQTGdpOlK0hB1cFbXkKR8RbXpWLxHHHPOqFzHOedS5gbm7xhBVO72iUbVimuk86YajnA11ztNVZ+05rMGkpc7A0jdpmpv/czVnK6lzsRhVxGtX7D1msNfJNaHBKYrdosuinikC04CkAtKoqXD4ZnMKJrY9n+yDMQWBppBZmsBwt7h0FbbgXY7mwrYcM4Globa1axWOS2Nx6VVJCshwXCLdsbVJicclscqzfFO03JazGN4ozSSYHMnaolMRq+I9pImKzeL407c6E97m1mfvY9DSE1m5MCW5fY7moaGXOKEXQmhUkKYBkSYVs224IjfaiVSwoQ0k0uWuy1IDSa6nhKXLQBFFdlqXLXRQBFlpMtTZa7LQB5dwvDVpMPbgVRwFiKLWkJ0ArpbGhQKL8H4G94jQxRbs32Wa4QWFencL4QloDTWmohYE7P9lFtgFhWmJS2OQqvxDii2weZrG8V4y7k7xRKSQg1xbtEBIWsljOJM+5odiMcJIkkgSY1gdTQ/H49lgKhzkkBXBXbQx/dB0MHSsm2x0Xr1zY6aMpM7AAgknyAB3p4YKtlUNs92Q5eCWZgCARJ8KwdBp50NxOKtvbJDLlnL4iygtMowUiSSBmKmRE7RFW8PZmWe9cuiRL92cx0iADOUctazldGkVRUxYKHOuYAHUQGWD1y7RpUtvE9YH9p1KHnvGnpS8RRBZdk1AGU7kabtpzGbl1PSo0wTKgZmVkCj4QoRlBhSCo0Oja+RovWwpNkFm2oDTLyVCJbVrjADxaBQWOsH5Udt8PcqGIAmd2AMjeQdR86C27saqYjUHYjoQQd/SnXGDMHYlmzBmLSc5keF+oI0pvYpQfYNvw1hEm3qYHjX+aauCmf6lnTf+qnsNdaEcXCNcUWbXdq7KEXOWHiMZtT4BMDTT2ofxDAXLTFLilWExmGjDaUb8y76jSuXJknDqjCTlHqatOF3DGXIxIkBbtstHpmmor+CdDDIw+X8ViyPT2pq3mGuYj5n+ahcT9CfUZr4rorLrjbg/P0503/Vbo2Y+8/rTXEX2H6hqororMp2huDcA+q6+4ohhe0FtvjGQ9dxWqyRZSmgfa4W45UZ4W6WTLWmuEf5AfsYqLEYdlMEDnrA/jnP0qJ1GWAgBE6nfz0+f0rnfGZPJl6jNhZ/6g92sJhR/wCQ/slNxH/Uy4wj8MF8xcP/AKVi3tjlrTLq5YOVyeQG51iRJiJ61K4zNLo/0HPILYzjK3mzXhcMMSihmCAaQCqkZzpuZqrbuYUjw218xkI96pJbdjyQdJDH32/WpGwozFhqeY5Ef/K0+Jl3a9/4NZGiHEXERmaGMtpkZQV0J1QCdPLTTrVlcQhW49s28uQFUBRhAVvGWAAUDQEMZiDUtlBpMecifoKkHBbAuG4A05fgBAtlvyuV3OwkVrj4tPUkaRzJ9S1gr7W2VXtW+8ysrqblvOhXUw0blSfDPiykcquXVygMLcgkFgsZVMchznlPMUDwyd5na4jBkNvLkA7k5s0zOusHQHnWksAk+JtT8QlQAcwCxmG0EHMJmfI10S2boHcRu2Qg75G7tnUXO7I2LkEKQQQCIHPQbiouIgWYFuEUZgM8ZhEbmMoJA13B8qs3L1lrjghblm0niUqGXxvlmR8MAED1G9R43GIzAsCyZpg6gGdCQd9Cwj/EUOlQUDwhOYEQQYgEE9NJ32PyFRHE5GC3CARpI1WN9xsfWreEbm0BRJGmwCkSw26aacoqC5jrOiu6EknRCHHLcHn4p8PShJ+BotYu4xUHpoJ5dAOm4iKgu5r91GuXTkLLmdvEyLMHVvhAk6dYmqPE3VbVzI7KmRmtkxlDiIC5tSusEehrLnirkNnuMAeZaN9/hjWqeLX3ByUlTNlf4QcxFu4l4CYNsyCOv8iqmK4ayasADGxIkjeoOyXGrVu6/wCKd1Fy2VW6A57ttCCwEkjyHrU2NxGYzPuI9wIrzs+H0nrucc4Uyk1po2+o+tRNa6ipWvb79ff/AIqvdvfIdKxSZI1kP2aaLR5j9KUMY1NSLPT1q9oD0zh1vB4sQpa1ciSDABJ5D8p18hVLE9mLitAZGUwSwIJCzGYqNSB5ftQXGcCKEd345UtlEHKuviboOnMwdNDS4LjN/DMx/MwEs65j0gTuANgdN+pqXCNXJfgWu5DjcLLEBybY2hcpYf5EGQN9opsbDkNhroOgrQNxrB3Fm6hRgBOQfEefiXw+8UC4jgMUzqMOq5HBIuGGhQQBmHwhtdNT6VHpznpPXv33CrGNdCAZjAJgTI11MD2p1u8rDQgjWqWK7NsGYXHYXFP5uRE8uU0mBc2v6TrkJ2IMo/pOx8qfJjS6tsdRKOMu3mvBLSnMdBBifWSABT+JY5BbKFzdunQldFX0+m/nRLF4fOIYuRvozDpoYOo02rK8Xw6I8IZ6jXSurBkxPUVv6ouLj2ND2a48e7XCt+a6uVpgC22jKwG8GGB5DMNAaOcb4vbVSggkHwjRjPQgjTYmYg+leZ22IYROadAJmafaxWpZkDEncllYeYKkAT0IO1dsa6s3UtGos8NIBZ7hRmWCqsQMu+UgbjXn9KtCwY8JZh1PhBnrGvLcxQTA8TtAkszoTvmUXFmdPh1Aidhyo3Yxi7i4jBtiH1id9R4YPWNxpvVVe0UpRLC4WdxsdJ29pnXTn1ojZwWvKNhpEciSNgdfn8qgR5AXKYJOnPyzEbbHXffyqzh8VkRswDlxpB+GTOkEAEzsdQBuKHZSoFdocClzTKodScpiCTPTcSCN+tY0oULCDAJ8PNf8YO48x0rZkqDmefnI3mYGmsTQjjtsMQ4AjUMNNYj4JO45/KnFsbAQBIM5tddRGh5ir3DcWWSGJlYnYmDsSRXY/g+JFlb4sutrQh8oVddjIOx6RFRcLwjLmYwC0aDlE/zWPFcvJs58lUXHWevvUZte/rUqqa5Zkx6V56ZgR5amsXAvKmMT9ikC+X0p2B6d/ruEvAkB7LHlAKzz1mOZ3gVa4qbVtW7xFJYDW2c2aNYytqm4mNK81xjG2dDI3/586m4PxW5bYXA5kbA6gQeQNJS7tCsv3ODF5cMFjULMyfKNvnXWrl7DtKMyHmR4R5SPhPLcUcsdplcEuFnn4FEidtBv66HrVu3iUZQIUmB+ffkG69djUWn0DXYFv2na7lGIt27kCM2XI56Sy6QOgHtTcVw+xeDC25IM5VM9YTU8zv1qDiWG1YQDqQNFEQdjEBtuVDPw9xIZMwE7xz8vOpk7e2GxvEsFibAy5cw/K/OOU1T4bgMurwXO5M0cwnHXWBcUOOuoaIA1iAfnUl2/ZuEFX1CgFbiQTH+SaHpqBTbdVEV+DGcQXubyvymTzMcx86HY+0VbNJZX1VjBmeRPX9a1/aDAHuj/AE8xH5kaRr6UDwHDLhWCoe224DCQeRXoa7sOVcn8maxlrYDFXeDtcF5GtXO6uT4X1kHkNAd9tdKZiMEykgAsATt+4qoWPpW6Zd7DnFOL4ku4vZC7MhdwgUvkUqpUpAWQxmANQJGgojxrtcl4gph+6/pFCA4KnUZCPCCIEgnc6UHu8VDLZzIGa2SSxElhGi77UMuuXYs27Ek9NenlVtlXXc1WM7W2WsWUFhxctAy5dYfMP6mbSTJ1XpFVk7Vv+GSwtm0MjFhcOZ2DEk5lDGBvGoMiJFZzJyp6CpctCcmXruMu3ES2912S2IRWclVHkDp+9HeCBXQyYK/fPnWbt6nTetDwe2UUyTryFcfEu47MphL8Ko5H3im9wh2X9d/OntenrPoJnnTBcg6n6+3T0rz9mWxRYX+3796aba/2imveGu1Rlx9zSSYDsXcW4Zg+YMQG5kR8oHlVO4sfcVzn186k33OtbtsZGLuu1WcLjiuh2Psaqz9+dNZY36ffzptJg0aDA8UyxoDvAmCPVtz6UTweIsOwDEqvQnKSNdTplJ20/k1jbV2Jmfn0q5Yvh9Dr+o9KhpoOgb4lh7cxaM5p57AdNPT3oLfwbKZG/SamtXWU6Hp6EDbzFXbeJB+ID9hr9PWk59x2DLOKZNfcHSfL9akS/ZOj2UO0lZtPvtmT0jUURvYMP4ieW2vp9ihmK4YR8IP6g+lXCddNB9iG3YtI4ud5cJIPhOsMAImN5Ab00pOOYFWtk6Bt58qocQRlRtCDEg+YqbD44lB1gZgT4S0HUDlFdDbaU/Gim7SYEt8OLJmVp6iofwrD8pirli8VbJsCa0mFteDyj7irnmlD6g5tGPW0x/KfarlnhtwkeAieumlai2vPT2FOms3xLa6C9QGYDhmQhjEjrr9OdXmMnSBrsBA+U0snz96gu3lTKDJLGFCqzkkAkgBATsK53KWR11JtslLfM/SonuAcvpUVzFqozMLgAzamxeAGWMxJKcpE9JqFsYpJWLmZSoI7m7IZgSoIySCYMA7xVrBk+V/hjp+Cc3dvWk7w1AcQsSQ4AUuSbN6MgOUt8EZZ0naafcxKrAYussFGazcQFjqFlliabwzX9X+GKn4OVvv0qZBp9+VdXVEgHYi3t5z9IqFV1+Rrq6knoYjiZ8udJ0POurqpAWMK0j13pHvkTHKkrqmtiLuHxTZdzyB6Eem1E8HxBgpy+GQBp9Z0rq6sW66EkF2yHXUeX370Lu4BRtpFdXUY5MaBL4cAzvvuKu4fFxBjTpJ/Wurq627Wxsu27s7/AK12bnHXma6urnJOEbwNqjv4csyFWCm25YeGQQVKsragwQSN515V1dRGbg+aPUadFj8VeAbWySVdCTYBbu3ABtzm+GABHlzOtJh8XiELFLltZe0/+zs9u13IIYvmEoSDr1Igkz1dW3xuf5v0Pnl5K91bpQrmtBSjJAsgABjqQM2UGAFiMscuddxa/fxP+9cUjv1vkLbCzcVcv90AGSdtz5ADq6q+MzPXN+h88j//2Q==">
            <a:hlinkClick r:id="rId5"/>
          </p:cNvPr>
          <p:cNvSpPr>
            <a:spLocks noChangeAspect="1" noChangeArrowheads="1"/>
          </p:cNvSpPr>
          <p:nvPr/>
        </p:nvSpPr>
        <p:spPr bwMode="auto">
          <a:xfrm>
            <a:off x="258763" y="-517525"/>
            <a:ext cx="2095500" cy="1400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s://njaes.rutgers.edu/images/photos/stinkbug/adult-female-full.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4038600"/>
            <a:ext cx="2293920" cy="156224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124200" y="5587425"/>
            <a:ext cx="2514600" cy="830997"/>
          </a:xfrm>
          <a:prstGeom prst="rect">
            <a:avLst/>
          </a:prstGeom>
          <a:noFill/>
        </p:spPr>
        <p:txBody>
          <a:bodyPr wrap="square" rtlCol="0">
            <a:spAutoFit/>
          </a:bodyPr>
          <a:lstStyle/>
          <a:p>
            <a:pPr algn="ctr"/>
            <a:r>
              <a:rPr lang="en-US" sz="1600" dirty="0" smtClean="0">
                <a:solidFill>
                  <a:schemeClr val="accent4">
                    <a:lumMod val="10000"/>
                  </a:schemeClr>
                </a:solidFill>
              </a:rPr>
              <a:t>Accidentally Introduced into the US in Packing Crates</a:t>
            </a:r>
            <a:endParaRPr lang="en-US" sz="1600" dirty="0">
              <a:solidFill>
                <a:schemeClr val="accent4">
                  <a:lumMod val="10000"/>
                </a:schemeClr>
              </a:solidFill>
            </a:endParaRPr>
          </a:p>
        </p:txBody>
      </p:sp>
    </p:spTree>
    <p:extLst>
      <p:ext uri="{BB962C8B-B14F-4D97-AF65-F5344CB8AC3E}">
        <p14:creationId xmlns:p14="http://schemas.microsoft.com/office/powerpoint/2010/main" val="2653629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6496" y="1371600"/>
            <a:ext cx="8376503"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accent4">
                    <a:lumMod val="10000"/>
                  </a:schemeClr>
                </a:solidFill>
                <a:cs typeface="Arial" panose="020B0604020202020204" pitchFamily="34" charset="0"/>
              </a:rPr>
              <a:t>Conveyances contaminated with animal feed such as hay, or by-products of animal livestock such as manure, blood, fluids, or urine, risk introducing Foreign Animal Diseases into the United States. </a:t>
            </a:r>
            <a:endParaRPr lang="en-US" sz="2800" dirty="0" smtClean="0">
              <a:solidFill>
                <a:schemeClr val="accent4">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solidFill>
                <a:schemeClr val="accent4">
                  <a:lumMod val="10000"/>
                </a:schemeClr>
              </a:solidFill>
              <a:latin typeface="Arial" panose="020B0604020202020204" pitchFamily="34" charset="0"/>
              <a:cs typeface="Arial" panose="020B0604020202020204" pitchFamily="34" charset="0"/>
            </a:endParaRPr>
          </a:p>
          <a:p>
            <a:endParaRPr lang="en-US" sz="2800" dirty="0" smtClean="0">
              <a:solidFill>
                <a:schemeClr val="accent4">
                  <a:lumMod val="10000"/>
                </a:schemeClr>
              </a:solidFill>
              <a:latin typeface="+mj-lt"/>
              <a:cs typeface="Arial" panose="020B0604020202020204" pitchFamily="34" charset="0"/>
            </a:endParaRPr>
          </a:p>
        </p:txBody>
      </p:sp>
      <p:sp>
        <p:nvSpPr>
          <p:cNvPr id="6" name="Title 3"/>
          <p:cNvSpPr txBox="1">
            <a:spLocks/>
          </p:cNvSpPr>
          <p:nvPr/>
        </p:nvSpPr>
        <p:spPr bwMode="auto">
          <a:xfrm>
            <a:off x="386496" y="645477"/>
            <a:ext cx="8226425" cy="6556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chemeClr val="bg1">
                    <a:lumMod val="50000"/>
                  </a:schemeClr>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a:lstStyle>
          <a:p>
            <a:r>
              <a:rPr lang="en-US" sz="3600" dirty="0" smtClean="0">
                <a:solidFill>
                  <a:schemeClr val="accent4">
                    <a:lumMod val="10000"/>
                  </a:schemeClr>
                </a:solidFill>
                <a:latin typeface="+mj-lt"/>
              </a:rPr>
              <a:t>Carrier Conveyance Contaminants</a:t>
            </a:r>
          </a:p>
          <a:p>
            <a:r>
              <a:rPr lang="en-US" sz="3200" dirty="0" smtClean="0">
                <a:solidFill>
                  <a:schemeClr val="accent4">
                    <a:lumMod val="10000"/>
                  </a:schemeClr>
                </a:solidFill>
                <a:latin typeface="+mj-lt"/>
              </a:rPr>
              <a:t>Vectors of Foreign Animal Disease</a:t>
            </a:r>
            <a:endParaRPr lang="en-US" sz="3200" dirty="0">
              <a:solidFill>
                <a:schemeClr val="accent4">
                  <a:lumMod val="10000"/>
                </a:schemeClr>
              </a:solidFill>
              <a:latin typeface="+mj-lt"/>
            </a:endParaRPr>
          </a:p>
        </p:txBody>
      </p:sp>
      <p:sp>
        <p:nvSpPr>
          <p:cNvPr id="8" name="Footer Placeholder 1"/>
          <p:cNvSpPr>
            <a:spLocks noGrp="1"/>
          </p:cNvSpPr>
          <p:nvPr>
            <p:ph type="ftr" sz="quarter" idx="11"/>
          </p:nvPr>
        </p:nvSpPr>
        <p:spPr>
          <a:xfrm>
            <a:off x="3124200" y="6278562"/>
            <a:ext cx="2895600" cy="427038"/>
          </a:xfrm>
        </p:spPr>
        <p:txBody>
          <a:bodyPr/>
          <a:lstStyle/>
          <a:p>
            <a:pPr algn="ctr">
              <a:defRPr/>
            </a:pPr>
            <a:r>
              <a:rPr lang="en-US" dirty="0" smtClean="0">
                <a:solidFill>
                  <a:schemeClr val="bg1">
                    <a:lumMod val="50000"/>
                  </a:schemeClr>
                </a:solidFill>
              </a:rPr>
              <a:t>Mikel </a:t>
            </a:r>
            <a:r>
              <a:rPr lang="en-US" dirty="0" err="1" smtClean="0">
                <a:solidFill>
                  <a:schemeClr val="bg1">
                    <a:lumMod val="50000"/>
                  </a:schemeClr>
                </a:solidFill>
              </a:rPr>
              <a:t>Tookes</a:t>
            </a:r>
            <a:r>
              <a:rPr lang="en-US" dirty="0" smtClean="0">
                <a:solidFill>
                  <a:schemeClr val="bg1">
                    <a:lumMod val="50000"/>
                  </a:schemeClr>
                </a:solidFill>
              </a:rPr>
              <a:t> </a:t>
            </a:r>
          </a:p>
          <a:p>
            <a:pPr algn="ctr">
              <a:defRPr/>
            </a:pPr>
            <a:r>
              <a:rPr lang="en-US" dirty="0" smtClean="0">
                <a:solidFill>
                  <a:schemeClr val="bg1">
                    <a:lumMod val="50000"/>
                  </a:schemeClr>
                </a:solidFill>
              </a:rPr>
              <a:t>Deputy Executive Director</a:t>
            </a:r>
            <a:endParaRPr lang="en-US" dirty="0">
              <a:solidFill>
                <a:schemeClr val="bg1">
                  <a:lumMod val="50000"/>
                </a:schemeClr>
              </a:solidFill>
            </a:endParaRPr>
          </a:p>
        </p:txBody>
      </p:sp>
      <p:sp>
        <p:nvSpPr>
          <p:cNvPr id="9" name="Slide Number Placeholder 2"/>
          <p:cNvSpPr>
            <a:spLocks noGrp="1"/>
          </p:cNvSpPr>
          <p:nvPr>
            <p:ph type="sldNum" sz="quarter" idx="10"/>
          </p:nvPr>
        </p:nvSpPr>
        <p:spPr>
          <a:xfrm>
            <a:off x="4495800" y="6657201"/>
            <a:ext cx="457200" cy="276999"/>
          </a:xfrm>
        </p:spPr>
        <p:txBody>
          <a:bodyPr/>
          <a:lstStyle/>
          <a:p>
            <a:pPr>
              <a:defRPr/>
            </a:pPr>
            <a:fld id="{63C092FC-CC3B-4652-A803-06C12E48E9C4}" type="slidenum">
              <a:rPr lang="en-US" smtClean="0">
                <a:solidFill>
                  <a:schemeClr val="bg1">
                    <a:lumMod val="50000"/>
                  </a:schemeClr>
                </a:solidFill>
                <a:latin typeface="+mj-lt"/>
              </a:rPr>
              <a:pPr>
                <a:defRPr/>
              </a:pPr>
              <a:t>6</a:t>
            </a:fld>
            <a:endParaRPr lang="en-US" dirty="0">
              <a:solidFill>
                <a:schemeClr val="bg1">
                  <a:lumMod val="50000"/>
                </a:schemeClr>
              </a:solidFill>
              <a:latin typeface="+mj-lt"/>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057" y="3584993"/>
            <a:ext cx="2184743" cy="2053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3" descr="IMG_0499"/>
          <p:cNvPicPr>
            <a:picLocks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457200" y="3576373"/>
            <a:ext cx="2286000" cy="2062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09466" y="5600844"/>
            <a:ext cx="2514600" cy="584775"/>
          </a:xfrm>
          <a:prstGeom prst="rect">
            <a:avLst/>
          </a:prstGeom>
          <a:noFill/>
        </p:spPr>
        <p:txBody>
          <a:bodyPr wrap="square" rtlCol="0">
            <a:spAutoFit/>
          </a:bodyPr>
          <a:lstStyle/>
          <a:p>
            <a:pPr algn="ctr"/>
            <a:r>
              <a:rPr lang="en-US" sz="1600" dirty="0" smtClean="0">
                <a:solidFill>
                  <a:schemeClr val="accent4">
                    <a:lumMod val="10000"/>
                  </a:schemeClr>
                </a:solidFill>
              </a:rPr>
              <a:t>Tires Contaminated with Manure</a:t>
            </a:r>
            <a:endParaRPr lang="en-US" sz="1600" dirty="0">
              <a:solidFill>
                <a:schemeClr val="accent4">
                  <a:lumMod val="10000"/>
                </a:schemeClr>
              </a:solidFill>
            </a:endParaRPr>
          </a:p>
        </p:txBody>
      </p:sp>
      <p:sp>
        <p:nvSpPr>
          <p:cNvPr id="16" name="TextBox 15"/>
          <p:cNvSpPr txBox="1"/>
          <p:nvPr/>
        </p:nvSpPr>
        <p:spPr>
          <a:xfrm>
            <a:off x="3276600" y="5587425"/>
            <a:ext cx="2514600" cy="338554"/>
          </a:xfrm>
          <a:prstGeom prst="rect">
            <a:avLst/>
          </a:prstGeom>
          <a:noFill/>
        </p:spPr>
        <p:txBody>
          <a:bodyPr wrap="square" rtlCol="0">
            <a:spAutoFit/>
          </a:bodyPr>
          <a:lstStyle/>
          <a:p>
            <a:pPr algn="ctr"/>
            <a:r>
              <a:rPr lang="en-US" sz="1600" dirty="0" smtClean="0">
                <a:solidFill>
                  <a:schemeClr val="accent4">
                    <a:lumMod val="10000"/>
                  </a:schemeClr>
                </a:solidFill>
              </a:rPr>
              <a:t>Trailer with Animal Blood</a:t>
            </a:r>
            <a:endParaRPr lang="en-US" sz="1600" dirty="0">
              <a:solidFill>
                <a:schemeClr val="accent4">
                  <a:lumMod val="10000"/>
                </a:schemeClr>
              </a:solidFill>
            </a:endParaRPr>
          </a:p>
        </p:txBody>
      </p:sp>
      <p:pic>
        <p:nvPicPr>
          <p:cNvPr id="5122" name="Picture 2" descr="http://static3.depositphotos.com/1000337/104/i/950/depositphotos_1046363-The-hay.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2365" y="3584992"/>
            <a:ext cx="2400634" cy="2020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324600" y="5605046"/>
            <a:ext cx="2514600" cy="338554"/>
          </a:xfrm>
          <a:prstGeom prst="rect">
            <a:avLst/>
          </a:prstGeom>
          <a:noFill/>
        </p:spPr>
        <p:txBody>
          <a:bodyPr wrap="square" rtlCol="0">
            <a:spAutoFit/>
          </a:bodyPr>
          <a:lstStyle/>
          <a:p>
            <a:pPr algn="ctr"/>
            <a:r>
              <a:rPr lang="en-US" sz="1600" dirty="0" smtClean="0">
                <a:solidFill>
                  <a:schemeClr val="accent4">
                    <a:lumMod val="10000"/>
                  </a:schemeClr>
                </a:solidFill>
              </a:rPr>
              <a:t>Animal Feed Left in Trailer</a:t>
            </a:r>
            <a:endParaRPr lang="en-US" sz="1600" dirty="0">
              <a:solidFill>
                <a:schemeClr val="accent4">
                  <a:lumMod val="10000"/>
                </a:schemeClr>
              </a:solidFill>
            </a:endParaRPr>
          </a:p>
        </p:txBody>
      </p:sp>
    </p:spTree>
    <p:extLst>
      <p:ext uri="{BB962C8B-B14F-4D97-AF65-F5344CB8AC3E}">
        <p14:creationId xmlns:p14="http://schemas.microsoft.com/office/powerpoint/2010/main" val="33713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6496" y="1371600"/>
            <a:ext cx="7995503"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accent4">
                    <a:lumMod val="10000"/>
                  </a:schemeClr>
                </a:solidFill>
                <a:cs typeface="Arial" panose="020B0604020202020204" pitchFamily="34" charset="0"/>
              </a:rPr>
              <a:t>Contamination from soil can act as an unintentional pathway for Federal Noxious Weeds, Foreign Animal Diseases, animal and plant viruses, nematodes, bacteria, and fungi.</a:t>
            </a:r>
          </a:p>
          <a:p>
            <a:endParaRPr lang="en-US" sz="2800" dirty="0" smtClean="0">
              <a:solidFill>
                <a:schemeClr val="accent4">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solidFill>
                <a:schemeClr val="accent4">
                  <a:lumMod val="10000"/>
                </a:schemeClr>
              </a:solidFill>
              <a:latin typeface="Arial" panose="020B0604020202020204" pitchFamily="34" charset="0"/>
              <a:cs typeface="Arial" panose="020B0604020202020204" pitchFamily="34" charset="0"/>
            </a:endParaRPr>
          </a:p>
          <a:p>
            <a:endParaRPr lang="en-US" sz="2800" dirty="0" smtClean="0">
              <a:solidFill>
                <a:schemeClr val="accent4">
                  <a:lumMod val="10000"/>
                </a:schemeClr>
              </a:solidFill>
              <a:latin typeface="+mj-lt"/>
              <a:cs typeface="Arial" panose="020B0604020202020204" pitchFamily="34" charset="0"/>
            </a:endParaRPr>
          </a:p>
        </p:txBody>
      </p:sp>
      <p:sp>
        <p:nvSpPr>
          <p:cNvPr id="6" name="Title 3"/>
          <p:cNvSpPr txBox="1">
            <a:spLocks/>
          </p:cNvSpPr>
          <p:nvPr/>
        </p:nvSpPr>
        <p:spPr bwMode="auto">
          <a:xfrm>
            <a:off x="386496" y="645477"/>
            <a:ext cx="8226425" cy="6556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chemeClr val="bg1">
                    <a:lumMod val="50000"/>
                  </a:schemeClr>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a:lstStyle>
          <a:p>
            <a:r>
              <a:rPr lang="en-US" sz="3600" dirty="0" smtClean="0">
                <a:solidFill>
                  <a:schemeClr val="accent4">
                    <a:lumMod val="10000"/>
                  </a:schemeClr>
                </a:solidFill>
                <a:latin typeface="+mj-lt"/>
              </a:rPr>
              <a:t>Carrier Conveyance Contaminants</a:t>
            </a:r>
          </a:p>
          <a:p>
            <a:r>
              <a:rPr lang="en-US" sz="3200" dirty="0" smtClean="0">
                <a:solidFill>
                  <a:schemeClr val="accent4">
                    <a:lumMod val="10000"/>
                  </a:schemeClr>
                </a:solidFill>
                <a:latin typeface="+mj-lt"/>
              </a:rPr>
              <a:t>Soil</a:t>
            </a:r>
            <a:endParaRPr lang="en-US" sz="3200" dirty="0">
              <a:solidFill>
                <a:schemeClr val="accent4">
                  <a:lumMod val="10000"/>
                </a:schemeClr>
              </a:solidFill>
              <a:latin typeface="+mj-lt"/>
            </a:endParaRPr>
          </a:p>
        </p:txBody>
      </p:sp>
      <p:sp>
        <p:nvSpPr>
          <p:cNvPr id="7" name="Footer Placeholder 1"/>
          <p:cNvSpPr>
            <a:spLocks noGrp="1"/>
          </p:cNvSpPr>
          <p:nvPr>
            <p:ph type="ftr" sz="quarter" idx="11"/>
          </p:nvPr>
        </p:nvSpPr>
        <p:spPr>
          <a:xfrm>
            <a:off x="3124200" y="6278562"/>
            <a:ext cx="2895600" cy="427038"/>
          </a:xfrm>
        </p:spPr>
        <p:txBody>
          <a:bodyPr/>
          <a:lstStyle/>
          <a:p>
            <a:pPr algn="ctr">
              <a:defRPr/>
            </a:pPr>
            <a:r>
              <a:rPr lang="en-US" dirty="0" smtClean="0">
                <a:solidFill>
                  <a:schemeClr val="bg1">
                    <a:lumMod val="50000"/>
                  </a:schemeClr>
                </a:solidFill>
              </a:rPr>
              <a:t>Mikel </a:t>
            </a:r>
            <a:r>
              <a:rPr lang="en-US" dirty="0" err="1" smtClean="0">
                <a:solidFill>
                  <a:schemeClr val="bg1">
                    <a:lumMod val="50000"/>
                  </a:schemeClr>
                </a:solidFill>
              </a:rPr>
              <a:t>Tookes</a:t>
            </a:r>
            <a:r>
              <a:rPr lang="en-US" dirty="0" smtClean="0">
                <a:solidFill>
                  <a:schemeClr val="bg1">
                    <a:lumMod val="50000"/>
                  </a:schemeClr>
                </a:solidFill>
              </a:rPr>
              <a:t> </a:t>
            </a:r>
          </a:p>
          <a:p>
            <a:pPr algn="ctr">
              <a:defRPr/>
            </a:pPr>
            <a:r>
              <a:rPr lang="en-US" dirty="0" smtClean="0">
                <a:solidFill>
                  <a:schemeClr val="bg1">
                    <a:lumMod val="50000"/>
                  </a:schemeClr>
                </a:solidFill>
              </a:rPr>
              <a:t>Deputy Executive Director</a:t>
            </a:r>
            <a:endParaRPr lang="en-US" dirty="0">
              <a:solidFill>
                <a:schemeClr val="bg1">
                  <a:lumMod val="50000"/>
                </a:schemeClr>
              </a:solidFill>
            </a:endParaRPr>
          </a:p>
        </p:txBody>
      </p:sp>
      <p:sp>
        <p:nvSpPr>
          <p:cNvPr id="8" name="Slide Number Placeholder 2"/>
          <p:cNvSpPr>
            <a:spLocks noGrp="1"/>
          </p:cNvSpPr>
          <p:nvPr>
            <p:ph type="sldNum" sz="quarter" idx="10"/>
          </p:nvPr>
        </p:nvSpPr>
        <p:spPr>
          <a:xfrm>
            <a:off x="4495800" y="6657201"/>
            <a:ext cx="457200" cy="276999"/>
          </a:xfrm>
        </p:spPr>
        <p:txBody>
          <a:bodyPr/>
          <a:lstStyle/>
          <a:p>
            <a:pPr>
              <a:defRPr/>
            </a:pPr>
            <a:fld id="{63C092FC-CC3B-4652-A803-06C12E48E9C4}" type="slidenum">
              <a:rPr lang="en-US" smtClean="0">
                <a:solidFill>
                  <a:schemeClr val="bg1">
                    <a:lumMod val="50000"/>
                  </a:schemeClr>
                </a:solidFill>
                <a:latin typeface="+mj-lt"/>
              </a:rPr>
              <a:pPr>
                <a:defRPr/>
              </a:pPr>
              <a:t>7</a:t>
            </a:fld>
            <a:endParaRPr lang="en-US" dirty="0">
              <a:solidFill>
                <a:schemeClr val="bg1">
                  <a:lumMod val="50000"/>
                </a:schemeClr>
              </a:solidFill>
              <a:latin typeface="+mj-lt"/>
            </a:endParaRPr>
          </a:p>
        </p:txBody>
      </p:sp>
      <p:pic>
        <p:nvPicPr>
          <p:cNvPr id="9" name="Picture 2" descr="http://itp.lucidcentral.org/id/fnw/key/FNW_Seeds/Media/Images/large/Calystegia_sepium_02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484" y="4114800"/>
            <a:ext cx="2443916" cy="14110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11"/>
          <p:cNvPicPr>
            <a:picLocks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72200" y="3200400"/>
            <a:ext cx="27432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594027" y="5497870"/>
            <a:ext cx="2263475" cy="646331"/>
          </a:xfrm>
          <a:prstGeom prst="rect">
            <a:avLst/>
          </a:prstGeom>
          <a:noFill/>
        </p:spPr>
        <p:txBody>
          <a:bodyPr wrap="square" rtlCol="0">
            <a:spAutoFit/>
          </a:bodyPr>
          <a:lstStyle/>
          <a:p>
            <a:pPr algn="ctr"/>
            <a:r>
              <a:rPr lang="en-US" dirty="0" smtClean="0">
                <a:solidFill>
                  <a:schemeClr val="accent4">
                    <a:lumMod val="10000"/>
                  </a:schemeClr>
                </a:solidFill>
                <a:latin typeface="+mj-lt"/>
                <a:cs typeface="Arial" panose="020B0604020202020204" pitchFamily="34" charset="0"/>
              </a:rPr>
              <a:t>Tire Contaminated with Soil</a:t>
            </a:r>
          </a:p>
        </p:txBody>
      </p:sp>
      <p:pic>
        <p:nvPicPr>
          <p:cNvPr id="13" name="Picture 2" descr="http://upload.wikimedia.org/wikipedia/commons/3/35/Tractor_in_the_mud_at_the_New_Forest_Show_2007%2C_New_Park_-_geograph.org.uk_-_505500.jpg"/>
          <p:cNvPicPr>
            <a:picLocks noChangeAspect="1" noChangeArrowheads="1"/>
          </p:cNvPicPr>
          <p:nvPr/>
        </p:nvPicPr>
        <p:blipFill rotWithShape="1">
          <a:blip r:embed="rId6">
            <a:extLst>
              <a:ext uri="{28A0092B-C50C-407E-A947-70E740481C1C}">
                <a14:useLocalDpi xmlns:a14="http://schemas.microsoft.com/office/drawing/2010/main" val="0"/>
              </a:ext>
            </a:extLst>
          </a:blip>
          <a:srcRect t="35918" r="21612" b="36837"/>
          <a:stretch/>
        </p:blipFill>
        <p:spPr bwMode="auto">
          <a:xfrm>
            <a:off x="228600" y="3657601"/>
            <a:ext cx="2882346" cy="18523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522209" y="5525869"/>
            <a:ext cx="2263475" cy="646331"/>
          </a:xfrm>
          <a:prstGeom prst="rect">
            <a:avLst/>
          </a:prstGeom>
          <a:noFill/>
        </p:spPr>
        <p:txBody>
          <a:bodyPr wrap="square" rtlCol="0">
            <a:spAutoFit/>
          </a:bodyPr>
          <a:lstStyle/>
          <a:p>
            <a:pPr algn="ctr"/>
            <a:r>
              <a:rPr lang="en-US" dirty="0" smtClean="0">
                <a:solidFill>
                  <a:schemeClr val="accent4">
                    <a:lumMod val="10000"/>
                  </a:schemeClr>
                </a:solidFill>
                <a:latin typeface="+mj-lt"/>
                <a:cs typeface="Arial" panose="020B0604020202020204" pitchFamily="34" charset="0"/>
              </a:rPr>
              <a:t>Federal Noxious Weeds</a:t>
            </a:r>
          </a:p>
        </p:txBody>
      </p:sp>
      <p:sp>
        <p:nvSpPr>
          <p:cNvPr id="17" name="TextBox 16"/>
          <p:cNvSpPr txBox="1"/>
          <p:nvPr/>
        </p:nvSpPr>
        <p:spPr>
          <a:xfrm>
            <a:off x="6499525" y="5486400"/>
            <a:ext cx="2263475" cy="923330"/>
          </a:xfrm>
          <a:prstGeom prst="rect">
            <a:avLst/>
          </a:prstGeom>
          <a:noFill/>
        </p:spPr>
        <p:txBody>
          <a:bodyPr wrap="square" rtlCol="0">
            <a:spAutoFit/>
          </a:bodyPr>
          <a:lstStyle/>
          <a:p>
            <a:pPr algn="ctr"/>
            <a:r>
              <a:rPr lang="en-US" dirty="0" smtClean="0">
                <a:solidFill>
                  <a:schemeClr val="accent4">
                    <a:lumMod val="10000"/>
                  </a:schemeClr>
                </a:solidFill>
                <a:latin typeface="+mj-lt"/>
                <a:cs typeface="Arial" panose="020B0604020202020204" pitchFamily="34" charset="0"/>
              </a:rPr>
              <a:t>Cargo Carrier Contaminated with Soil</a:t>
            </a:r>
          </a:p>
        </p:txBody>
      </p:sp>
    </p:spTree>
    <p:extLst>
      <p:ext uri="{BB962C8B-B14F-4D97-AF65-F5344CB8AC3E}">
        <p14:creationId xmlns:p14="http://schemas.microsoft.com/office/powerpoint/2010/main" val="181622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3733800" y="609600"/>
            <a:ext cx="838200" cy="1066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8" name="Rounded Rectangle 7"/>
          <p:cNvSpPr/>
          <p:nvPr/>
        </p:nvSpPr>
        <p:spPr bwMode="auto">
          <a:xfrm>
            <a:off x="762000" y="424543"/>
            <a:ext cx="1600200" cy="12573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98" name="Down Arrow 97"/>
          <p:cNvSpPr/>
          <p:nvPr/>
        </p:nvSpPr>
        <p:spPr bwMode="auto">
          <a:xfrm rot="16200000">
            <a:off x="8022236" y="5352498"/>
            <a:ext cx="341266" cy="536138"/>
          </a:xfrm>
          <a:prstGeom prst="downArrow">
            <a:avLst/>
          </a:prstGeom>
          <a:solidFill>
            <a:schemeClr val="accent5">
              <a:lumMod val="10000"/>
            </a:schemeClr>
          </a:solidFill>
          <a:ln w="9525"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99" name="Down Arrow 98"/>
          <p:cNvSpPr/>
          <p:nvPr/>
        </p:nvSpPr>
        <p:spPr bwMode="auto">
          <a:xfrm rot="14044907" flipH="1">
            <a:off x="2589600" y="2404598"/>
            <a:ext cx="341266" cy="463460"/>
          </a:xfrm>
          <a:prstGeom prst="downArrow">
            <a:avLst/>
          </a:prstGeom>
          <a:solidFill>
            <a:schemeClr val="accent5">
              <a:lumMod val="10000"/>
            </a:schemeClr>
          </a:solidFill>
          <a:ln w="9525"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grpSp>
        <p:nvGrpSpPr>
          <p:cNvPr id="100" name="Group 99"/>
          <p:cNvGrpSpPr/>
          <p:nvPr/>
        </p:nvGrpSpPr>
        <p:grpSpPr>
          <a:xfrm>
            <a:off x="2895600" y="1905000"/>
            <a:ext cx="2080437" cy="951130"/>
            <a:chOff x="533400" y="685800"/>
            <a:chExt cx="2438400" cy="1143000"/>
          </a:xfrm>
        </p:grpSpPr>
        <p:sp>
          <p:nvSpPr>
            <p:cNvPr id="101" name="Rounded Rectangle 100"/>
            <p:cNvSpPr/>
            <p:nvPr/>
          </p:nvSpPr>
          <p:spPr bwMode="auto">
            <a:xfrm>
              <a:off x="533400" y="685800"/>
              <a:ext cx="2438400" cy="1143000"/>
            </a:xfrm>
            <a:prstGeom prst="roundRect">
              <a:avLst/>
            </a:prstGeom>
            <a:noFill/>
            <a:ln w="9525" cap="flat" cmpd="sng" algn="ctr">
              <a:solidFill>
                <a:schemeClr val="accent4">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102" name="TextBox 101"/>
            <p:cNvSpPr txBox="1"/>
            <p:nvPr/>
          </p:nvSpPr>
          <p:spPr>
            <a:xfrm>
              <a:off x="533400" y="876300"/>
              <a:ext cx="2438399" cy="807913"/>
            </a:xfrm>
            <a:prstGeom prst="rect">
              <a:avLst/>
            </a:prstGeom>
            <a:noFill/>
          </p:spPr>
          <p:txBody>
            <a:bodyPr wrap="square" rtlCol="0">
              <a:spAutoFit/>
            </a:bodyPr>
            <a:lstStyle/>
            <a:p>
              <a:pPr algn="ctr"/>
              <a:r>
                <a:rPr lang="en-US" dirty="0" smtClean="0">
                  <a:solidFill>
                    <a:schemeClr val="accent4">
                      <a:lumMod val="10000"/>
                    </a:schemeClr>
                  </a:solidFill>
                </a:rPr>
                <a:t>No Contaminant Found</a:t>
              </a:r>
              <a:endParaRPr lang="en-US" dirty="0">
                <a:solidFill>
                  <a:schemeClr val="accent4">
                    <a:lumMod val="10000"/>
                  </a:schemeClr>
                </a:solidFill>
              </a:endParaRPr>
            </a:p>
          </p:txBody>
        </p:sp>
      </p:grpSp>
      <p:grpSp>
        <p:nvGrpSpPr>
          <p:cNvPr id="114" name="Group 113"/>
          <p:cNvGrpSpPr/>
          <p:nvPr/>
        </p:nvGrpSpPr>
        <p:grpSpPr>
          <a:xfrm>
            <a:off x="2895600" y="3956171"/>
            <a:ext cx="2117748" cy="996829"/>
            <a:chOff x="533400" y="1269819"/>
            <a:chExt cx="2501188" cy="944629"/>
          </a:xfrm>
        </p:grpSpPr>
        <p:sp>
          <p:nvSpPr>
            <p:cNvPr id="115" name="Rounded Rectangle 114"/>
            <p:cNvSpPr/>
            <p:nvPr/>
          </p:nvSpPr>
          <p:spPr bwMode="auto">
            <a:xfrm>
              <a:off x="533400" y="1269819"/>
              <a:ext cx="2438400" cy="944629"/>
            </a:xfrm>
            <a:prstGeom prst="roundRect">
              <a:avLst/>
            </a:prstGeom>
            <a:noFill/>
            <a:ln w="9525" cap="flat" cmpd="sng" algn="ctr">
              <a:solidFill>
                <a:schemeClr val="accent4">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116" name="TextBox 115"/>
            <p:cNvSpPr txBox="1"/>
            <p:nvPr/>
          </p:nvSpPr>
          <p:spPr>
            <a:xfrm>
              <a:off x="596190" y="1420138"/>
              <a:ext cx="2438398" cy="612484"/>
            </a:xfrm>
            <a:prstGeom prst="rect">
              <a:avLst/>
            </a:prstGeom>
            <a:noFill/>
          </p:spPr>
          <p:txBody>
            <a:bodyPr wrap="square" rtlCol="0">
              <a:spAutoFit/>
            </a:bodyPr>
            <a:lstStyle/>
            <a:p>
              <a:pPr algn="ctr"/>
              <a:r>
                <a:rPr lang="en-US" dirty="0" smtClean="0">
                  <a:solidFill>
                    <a:schemeClr val="accent4">
                      <a:lumMod val="10000"/>
                    </a:schemeClr>
                  </a:solidFill>
                </a:rPr>
                <a:t>Discovery of Contaminant</a:t>
              </a:r>
              <a:endParaRPr lang="en-US" dirty="0">
                <a:solidFill>
                  <a:schemeClr val="accent4">
                    <a:lumMod val="10000"/>
                  </a:schemeClr>
                </a:solidFill>
              </a:endParaRPr>
            </a:p>
          </p:txBody>
        </p:sp>
      </p:grpSp>
      <p:grpSp>
        <p:nvGrpSpPr>
          <p:cNvPr id="117" name="Group 116"/>
          <p:cNvGrpSpPr/>
          <p:nvPr/>
        </p:nvGrpSpPr>
        <p:grpSpPr>
          <a:xfrm>
            <a:off x="152400" y="2689214"/>
            <a:ext cx="2517293" cy="1262051"/>
            <a:chOff x="533400" y="685799"/>
            <a:chExt cx="2438400" cy="1143000"/>
          </a:xfrm>
          <a:effectLst/>
        </p:grpSpPr>
        <p:sp>
          <p:nvSpPr>
            <p:cNvPr id="118" name="Rounded Rectangle 117"/>
            <p:cNvSpPr/>
            <p:nvPr/>
          </p:nvSpPr>
          <p:spPr bwMode="auto">
            <a:xfrm>
              <a:off x="533400" y="685799"/>
              <a:ext cx="2438400" cy="1143000"/>
            </a:xfrm>
            <a:prstGeom prst="roundRect">
              <a:avLst/>
            </a:prstGeom>
            <a:noFill/>
            <a:ln w="28575" cap="flat" cmpd="sng" algn="ctr">
              <a:solidFill>
                <a:schemeClr val="accent4">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119" name="TextBox 118"/>
            <p:cNvSpPr txBox="1"/>
            <p:nvPr/>
          </p:nvSpPr>
          <p:spPr>
            <a:xfrm>
              <a:off x="533400" y="787257"/>
              <a:ext cx="2438399" cy="919854"/>
            </a:xfrm>
            <a:prstGeom prst="rect">
              <a:avLst/>
            </a:prstGeom>
            <a:noFill/>
          </p:spPr>
          <p:txBody>
            <a:bodyPr wrap="square" rtlCol="0">
              <a:spAutoFit/>
            </a:bodyPr>
            <a:lstStyle/>
            <a:p>
              <a:pPr algn="ctr"/>
              <a:r>
                <a:rPr lang="en-US" sz="2000" b="1" dirty="0" smtClean="0">
                  <a:solidFill>
                    <a:schemeClr val="accent4">
                      <a:lumMod val="10000"/>
                    </a:schemeClr>
                  </a:solidFill>
                </a:rPr>
                <a:t>Carrier Conveyance Selected for Inspection</a:t>
              </a:r>
              <a:endParaRPr lang="en-US" sz="2000" b="1" dirty="0">
                <a:solidFill>
                  <a:schemeClr val="accent4">
                    <a:lumMod val="10000"/>
                  </a:schemeClr>
                </a:solidFill>
              </a:endParaRPr>
            </a:p>
          </p:txBody>
        </p:sp>
      </p:grpSp>
      <p:sp>
        <p:nvSpPr>
          <p:cNvPr id="120" name="Right Arrow 119"/>
          <p:cNvSpPr/>
          <p:nvPr/>
        </p:nvSpPr>
        <p:spPr bwMode="auto">
          <a:xfrm>
            <a:off x="4875212" y="2597827"/>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124" name="Footer Placeholder 1"/>
          <p:cNvSpPr>
            <a:spLocks noGrp="1"/>
          </p:cNvSpPr>
          <p:nvPr>
            <p:ph type="ftr" sz="quarter" idx="11"/>
          </p:nvPr>
        </p:nvSpPr>
        <p:spPr>
          <a:xfrm>
            <a:off x="3124200" y="6278562"/>
            <a:ext cx="2895600" cy="427038"/>
          </a:xfrm>
        </p:spPr>
        <p:txBody>
          <a:bodyPr/>
          <a:lstStyle/>
          <a:p>
            <a:pPr algn="ctr">
              <a:defRPr/>
            </a:pPr>
            <a:r>
              <a:rPr lang="en-US" dirty="0" smtClean="0">
                <a:solidFill>
                  <a:schemeClr val="bg1">
                    <a:lumMod val="50000"/>
                  </a:schemeClr>
                </a:solidFill>
              </a:rPr>
              <a:t>Mikel </a:t>
            </a:r>
            <a:r>
              <a:rPr lang="en-US" dirty="0" err="1" smtClean="0">
                <a:solidFill>
                  <a:schemeClr val="bg1">
                    <a:lumMod val="50000"/>
                  </a:schemeClr>
                </a:solidFill>
              </a:rPr>
              <a:t>Tookes</a:t>
            </a:r>
            <a:r>
              <a:rPr lang="en-US" dirty="0" smtClean="0">
                <a:solidFill>
                  <a:schemeClr val="bg1">
                    <a:lumMod val="50000"/>
                  </a:schemeClr>
                </a:solidFill>
              </a:rPr>
              <a:t> </a:t>
            </a:r>
          </a:p>
          <a:p>
            <a:pPr algn="ctr">
              <a:defRPr/>
            </a:pPr>
            <a:r>
              <a:rPr lang="en-US" dirty="0" smtClean="0">
                <a:solidFill>
                  <a:schemeClr val="bg1">
                    <a:lumMod val="50000"/>
                  </a:schemeClr>
                </a:solidFill>
              </a:rPr>
              <a:t>Deputy Executive Director</a:t>
            </a:r>
            <a:endParaRPr lang="en-US" dirty="0">
              <a:solidFill>
                <a:schemeClr val="bg1">
                  <a:lumMod val="50000"/>
                </a:schemeClr>
              </a:solidFill>
            </a:endParaRPr>
          </a:p>
        </p:txBody>
      </p:sp>
      <p:sp>
        <p:nvSpPr>
          <p:cNvPr id="127" name="Down Arrow 126"/>
          <p:cNvSpPr/>
          <p:nvPr/>
        </p:nvSpPr>
        <p:spPr bwMode="auto">
          <a:xfrm rot="7555093" flipH="1" flipV="1">
            <a:off x="2574300" y="3766619"/>
            <a:ext cx="341266" cy="509806"/>
          </a:xfrm>
          <a:prstGeom prst="downArrow">
            <a:avLst/>
          </a:prstGeom>
          <a:solidFill>
            <a:schemeClr val="accent5">
              <a:lumMod val="10000"/>
            </a:schemeClr>
          </a:solidFill>
          <a:ln w="9525"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grpSp>
        <p:nvGrpSpPr>
          <p:cNvPr id="128" name="Group 127"/>
          <p:cNvGrpSpPr/>
          <p:nvPr/>
        </p:nvGrpSpPr>
        <p:grpSpPr>
          <a:xfrm>
            <a:off x="5209925" y="5099171"/>
            <a:ext cx="2562475" cy="1073029"/>
            <a:chOff x="533400" y="1269819"/>
            <a:chExt cx="2501188" cy="1016838"/>
          </a:xfrm>
        </p:grpSpPr>
        <p:sp>
          <p:nvSpPr>
            <p:cNvPr id="129" name="Rounded Rectangle 128"/>
            <p:cNvSpPr/>
            <p:nvPr/>
          </p:nvSpPr>
          <p:spPr bwMode="auto">
            <a:xfrm>
              <a:off x="533400" y="1269819"/>
              <a:ext cx="2438400" cy="944629"/>
            </a:xfrm>
            <a:prstGeom prst="roundRect">
              <a:avLst/>
            </a:prstGeom>
            <a:noFill/>
            <a:ln w="9525" cap="flat" cmpd="sng" algn="ctr">
              <a:solidFill>
                <a:schemeClr val="accent4">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130" name="TextBox 129"/>
            <p:cNvSpPr txBox="1"/>
            <p:nvPr/>
          </p:nvSpPr>
          <p:spPr>
            <a:xfrm>
              <a:off x="596190" y="1324180"/>
              <a:ext cx="2438398" cy="962477"/>
            </a:xfrm>
            <a:prstGeom prst="rect">
              <a:avLst/>
            </a:prstGeom>
            <a:noFill/>
          </p:spPr>
          <p:txBody>
            <a:bodyPr wrap="square" rtlCol="0">
              <a:spAutoFit/>
            </a:bodyPr>
            <a:lstStyle/>
            <a:p>
              <a:pPr algn="ctr"/>
              <a:r>
                <a:rPr lang="en-US" dirty="0" smtClean="0">
                  <a:solidFill>
                    <a:schemeClr val="accent4">
                      <a:lumMod val="10000"/>
                    </a:schemeClr>
                  </a:solidFill>
                </a:rPr>
                <a:t>Contaminant Must be Identified- Shipment Put on Hold</a:t>
              </a:r>
              <a:endParaRPr lang="en-US" dirty="0">
                <a:solidFill>
                  <a:schemeClr val="accent4">
                    <a:lumMod val="10000"/>
                  </a:schemeClr>
                </a:solidFill>
              </a:endParaRPr>
            </a:p>
          </p:txBody>
        </p:sp>
      </p:grpSp>
      <p:sp>
        <p:nvSpPr>
          <p:cNvPr id="131" name="Down Arrow 130"/>
          <p:cNvSpPr/>
          <p:nvPr/>
        </p:nvSpPr>
        <p:spPr bwMode="auto">
          <a:xfrm rot="7555093" flipH="1" flipV="1">
            <a:off x="4933034" y="4791375"/>
            <a:ext cx="341266" cy="509806"/>
          </a:xfrm>
          <a:prstGeom prst="downArrow">
            <a:avLst/>
          </a:prstGeom>
          <a:solidFill>
            <a:schemeClr val="accent5">
              <a:lumMod val="10000"/>
            </a:schemeClr>
          </a:solidFill>
          <a:ln w="9525"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grpSp>
        <p:nvGrpSpPr>
          <p:cNvPr id="133" name="Group 132"/>
          <p:cNvGrpSpPr/>
          <p:nvPr/>
        </p:nvGrpSpPr>
        <p:grpSpPr>
          <a:xfrm>
            <a:off x="5181600" y="2819400"/>
            <a:ext cx="2562475" cy="996830"/>
            <a:chOff x="533400" y="1269819"/>
            <a:chExt cx="2501188" cy="944629"/>
          </a:xfrm>
        </p:grpSpPr>
        <p:sp>
          <p:nvSpPr>
            <p:cNvPr id="134" name="Rounded Rectangle 133"/>
            <p:cNvSpPr/>
            <p:nvPr/>
          </p:nvSpPr>
          <p:spPr bwMode="auto">
            <a:xfrm>
              <a:off x="533400" y="1269819"/>
              <a:ext cx="2438400" cy="944629"/>
            </a:xfrm>
            <a:prstGeom prst="roundRect">
              <a:avLst/>
            </a:prstGeom>
            <a:noFill/>
            <a:ln w="9525" cap="flat" cmpd="sng" algn="ctr">
              <a:solidFill>
                <a:schemeClr val="accent4">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135" name="TextBox 134"/>
            <p:cNvSpPr txBox="1"/>
            <p:nvPr/>
          </p:nvSpPr>
          <p:spPr>
            <a:xfrm>
              <a:off x="596190" y="1324180"/>
              <a:ext cx="2438398" cy="874978"/>
            </a:xfrm>
            <a:prstGeom prst="rect">
              <a:avLst/>
            </a:prstGeom>
            <a:noFill/>
          </p:spPr>
          <p:txBody>
            <a:bodyPr wrap="square" rtlCol="0">
              <a:spAutoFit/>
            </a:bodyPr>
            <a:lstStyle/>
            <a:p>
              <a:pPr algn="ctr"/>
              <a:r>
                <a:rPr lang="en-US" dirty="0" smtClean="0">
                  <a:solidFill>
                    <a:schemeClr val="accent4">
                      <a:lumMod val="10000"/>
                    </a:schemeClr>
                  </a:solidFill>
                </a:rPr>
                <a:t>Contaminant Can Be Removed Via Cleaning and Disinfection</a:t>
              </a:r>
              <a:endParaRPr lang="en-US" dirty="0">
                <a:solidFill>
                  <a:schemeClr val="accent4">
                    <a:lumMod val="10000"/>
                  </a:schemeClr>
                </a:solidFill>
              </a:endParaRPr>
            </a:p>
          </p:txBody>
        </p:sp>
      </p:grpSp>
      <p:sp>
        <p:nvSpPr>
          <p:cNvPr id="136" name="Down Arrow 135"/>
          <p:cNvSpPr/>
          <p:nvPr/>
        </p:nvSpPr>
        <p:spPr bwMode="auto">
          <a:xfrm rot="14044907" flipH="1">
            <a:off x="4860300" y="3648375"/>
            <a:ext cx="341266" cy="509806"/>
          </a:xfrm>
          <a:prstGeom prst="downArrow">
            <a:avLst/>
          </a:prstGeom>
          <a:solidFill>
            <a:schemeClr val="accent5">
              <a:lumMod val="10000"/>
            </a:schemeClr>
          </a:solidFill>
          <a:ln w="9525"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137" name="Down Arrow 136"/>
          <p:cNvSpPr/>
          <p:nvPr/>
        </p:nvSpPr>
        <p:spPr bwMode="auto">
          <a:xfrm rot="16200000">
            <a:off x="5279036" y="1771098"/>
            <a:ext cx="341266" cy="536138"/>
          </a:xfrm>
          <a:prstGeom prst="downArrow">
            <a:avLst/>
          </a:prstGeom>
          <a:solidFill>
            <a:schemeClr val="accent5">
              <a:lumMod val="10000"/>
            </a:schemeClr>
          </a:solidFill>
          <a:ln w="9525"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grpSp>
        <p:nvGrpSpPr>
          <p:cNvPr id="138" name="Group 137"/>
          <p:cNvGrpSpPr/>
          <p:nvPr/>
        </p:nvGrpSpPr>
        <p:grpSpPr>
          <a:xfrm>
            <a:off x="5882358" y="1115237"/>
            <a:ext cx="2271042" cy="1228094"/>
            <a:chOff x="384273" y="1269819"/>
            <a:chExt cx="2682237" cy="961804"/>
          </a:xfrm>
        </p:grpSpPr>
        <p:sp>
          <p:nvSpPr>
            <p:cNvPr id="139" name="Rounded Rectangle 138"/>
            <p:cNvSpPr/>
            <p:nvPr/>
          </p:nvSpPr>
          <p:spPr bwMode="auto">
            <a:xfrm>
              <a:off x="533400" y="1269819"/>
              <a:ext cx="2438400" cy="944629"/>
            </a:xfrm>
            <a:prstGeom prst="roundRect">
              <a:avLst/>
            </a:prstGeom>
            <a:noFill/>
            <a:ln w="9525" cap="flat" cmpd="sng" algn="ctr">
              <a:solidFill>
                <a:schemeClr val="accent4">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140" name="TextBox 139"/>
            <p:cNvSpPr txBox="1"/>
            <p:nvPr/>
          </p:nvSpPr>
          <p:spPr>
            <a:xfrm>
              <a:off x="384273" y="1291563"/>
              <a:ext cx="2682237" cy="940060"/>
            </a:xfrm>
            <a:prstGeom prst="rect">
              <a:avLst/>
            </a:prstGeom>
            <a:noFill/>
          </p:spPr>
          <p:txBody>
            <a:bodyPr wrap="square" rtlCol="0">
              <a:spAutoFit/>
            </a:bodyPr>
            <a:lstStyle/>
            <a:p>
              <a:pPr algn="ctr"/>
              <a:r>
                <a:rPr lang="en-US" dirty="0" smtClean="0">
                  <a:solidFill>
                    <a:schemeClr val="accent4">
                      <a:lumMod val="10000"/>
                    </a:schemeClr>
                  </a:solidFill>
                </a:rPr>
                <a:t>(Cleaned If Necessary) and Released for Commerce</a:t>
              </a:r>
              <a:endParaRPr lang="en-US" dirty="0">
                <a:solidFill>
                  <a:schemeClr val="accent4">
                    <a:lumMod val="10000"/>
                  </a:schemeClr>
                </a:solidFill>
              </a:endParaRPr>
            </a:p>
          </p:txBody>
        </p:sp>
      </p:grpSp>
      <p:sp>
        <p:nvSpPr>
          <p:cNvPr id="141" name="Down Arrow 140"/>
          <p:cNvSpPr/>
          <p:nvPr/>
        </p:nvSpPr>
        <p:spPr bwMode="auto">
          <a:xfrm rot="10800000">
            <a:off x="6897734" y="2362200"/>
            <a:ext cx="341266" cy="402808"/>
          </a:xfrm>
          <a:prstGeom prst="downArrow">
            <a:avLst/>
          </a:prstGeom>
          <a:solidFill>
            <a:schemeClr val="accent5">
              <a:lumMod val="10000"/>
            </a:schemeClr>
          </a:solidFill>
          <a:ln w="9525"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142" name="Slide Number Placeholder 2"/>
          <p:cNvSpPr>
            <a:spLocks noGrp="1"/>
          </p:cNvSpPr>
          <p:nvPr>
            <p:ph type="sldNum" sz="quarter" idx="10"/>
          </p:nvPr>
        </p:nvSpPr>
        <p:spPr>
          <a:xfrm>
            <a:off x="4495800" y="6657201"/>
            <a:ext cx="457200" cy="276999"/>
          </a:xfrm>
        </p:spPr>
        <p:txBody>
          <a:bodyPr/>
          <a:lstStyle/>
          <a:p>
            <a:pPr>
              <a:defRPr/>
            </a:pPr>
            <a:fld id="{63C092FC-CC3B-4652-A803-06C12E48E9C4}" type="slidenum">
              <a:rPr lang="en-US" smtClean="0">
                <a:solidFill>
                  <a:schemeClr val="bg1">
                    <a:lumMod val="50000"/>
                  </a:schemeClr>
                </a:solidFill>
              </a:rPr>
              <a:pPr>
                <a:defRPr/>
              </a:pPr>
              <a:t>8</a:t>
            </a:fld>
            <a:endParaRPr lang="en-US" dirty="0">
              <a:solidFill>
                <a:schemeClr val="bg1">
                  <a:lumMod val="50000"/>
                </a:schemeClr>
              </a:solidFill>
            </a:endParaRPr>
          </a:p>
        </p:txBody>
      </p:sp>
      <p:sp>
        <p:nvSpPr>
          <p:cNvPr id="33" name="Title 3"/>
          <p:cNvSpPr txBox="1">
            <a:spLocks/>
          </p:cNvSpPr>
          <p:nvPr/>
        </p:nvSpPr>
        <p:spPr bwMode="auto">
          <a:xfrm>
            <a:off x="386496" y="639763"/>
            <a:ext cx="82264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chemeClr val="bg1">
                    <a:lumMod val="50000"/>
                  </a:schemeClr>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a:lstStyle>
          <a:p>
            <a:r>
              <a:rPr lang="en-US" sz="3600" dirty="0" smtClean="0">
                <a:solidFill>
                  <a:schemeClr val="accent4">
                    <a:lumMod val="10000"/>
                  </a:schemeClr>
                </a:solidFill>
                <a:latin typeface="+mj-lt"/>
              </a:rPr>
              <a:t>Carrier Conveyance Contamination</a:t>
            </a:r>
          </a:p>
          <a:p>
            <a:r>
              <a:rPr lang="en-US" sz="3200" dirty="0" smtClean="0">
                <a:solidFill>
                  <a:schemeClr val="accent4">
                    <a:lumMod val="10000"/>
                  </a:schemeClr>
                </a:solidFill>
                <a:latin typeface="+mj-lt"/>
              </a:rPr>
              <a:t>Enforcement</a:t>
            </a:r>
            <a:endParaRPr lang="en-US" sz="3200" dirty="0">
              <a:solidFill>
                <a:schemeClr val="accent4">
                  <a:lumMod val="10000"/>
                </a:schemeClr>
              </a:solidFill>
              <a:latin typeface="+mj-lt"/>
            </a:endParaRPr>
          </a:p>
        </p:txBody>
      </p:sp>
    </p:spTree>
    <p:extLst>
      <p:ext uri="{BB962C8B-B14F-4D97-AF65-F5344CB8AC3E}">
        <p14:creationId xmlns:p14="http://schemas.microsoft.com/office/powerpoint/2010/main" val="854501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67047" y="2973935"/>
            <a:ext cx="2128553" cy="1217065"/>
            <a:chOff x="533400" y="685800"/>
            <a:chExt cx="2438400" cy="1143000"/>
          </a:xfrm>
        </p:grpSpPr>
        <p:sp>
          <p:nvSpPr>
            <p:cNvPr id="10" name="Rounded Rectangle 9"/>
            <p:cNvSpPr/>
            <p:nvPr/>
          </p:nvSpPr>
          <p:spPr bwMode="auto">
            <a:xfrm>
              <a:off x="533400" y="685800"/>
              <a:ext cx="2438400" cy="1143000"/>
            </a:xfrm>
            <a:prstGeom prst="roundRect">
              <a:avLst/>
            </a:prstGeom>
            <a:noFill/>
            <a:ln w="9525" cap="flat" cmpd="sng" algn="ctr">
              <a:solidFill>
                <a:schemeClr val="accent4">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11" name="TextBox 10"/>
            <p:cNvSpPr txBox="1"/>
            <p:nvPr/>
          </p:nvSpPr>
          <p:spPr>
            <a:xfrm>
              <a:off x="533400" y="686778"/>
              <a:ext cx="2438399" cy="1127283"/>
            </a:xfrm>
            <a:prstGeom prst="rect">
              <a:avLst/>
            </a:prstGeom>
            <a:noFill/>
          </p:spPr>
          <p:txBody>
            <a:bodyPr wrap="square" rtlCol="0">
              <a:spAutoFit/>
            </a:bodyPr>
            <a:lstStyle/>
            <a:p>
              <a:pPr algn="ctr"/>
              <a:r>
                <a:rPr lang="en-US" dirty="0" smtClean="0">
                  <a:solidFill>
                    <a:schemeClr val="accent4">
                      <a:lumMod val="10000"/>
                    </a:schemeClr>
                  </a:solidFill>
                </a:rPr>
                <a:t>Shipper Elects to Return Shipment to Country of Origin Before Pest ID</a:t>
              </a:r>
              <a:endParaRPr lang="en-US" dirty="0">
                <a:solidFill>
                  <a:schemeClr val="accent4">
                    <a:lumMod val="10000"/>
                  </a:schemeClr>
                </a:solidFill>
              </a:endParaRPr>
            </a:p>
          </p:txBody>
        </p:sp>
      </p:grpSp>
      <p:sp>
        <p:nvSpPr>
          <p:cNvPr id="15" name="Down Arrow 14"/>
          <p:cNvSpPr/>
          <p:nvPr/>
        </p:nvSpPr>
        <p:spPr bwMode="auto">
          <a:xfrm rot="3276117">
            <a:off x="2366783" y="2338572"/>
            <a:ext cx="310242" cy="545297"/>
          </a:xfrm>
          <a:prstGeom prst="downArrow">
            <a:avLst/>
          </a:prstGeom>
          <a:solidFill>
            <a:schemeClr val="accent5">
              <a:lumMod val="10000"/>
            </a:schemeClr>
          </a:solidFill>
          <a:ln w="9525"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17" name="Down Arrow 16"/>
          <p:cNvSpPr/>
          <p:nvPr/>
        </p:nvSpPr>
        <p:spPr bwMode="auto">
          <a:xfrm>
            <a:off x="1670958" y="4245392"/>
            <a:ext cx="310242" cy="402808"/>
          </a:xfrm>
          <a:prstGeom prst="downArrow">
            <a:avLst/>
          </a:prstGeom>
          <a:solidFill>
            <a:schemeClr val="accent5">
              <a:lumMod val="10000"/>
            </a:schemeClr>
          </a:solidFill>
          <a:ln w="9525"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25" name="Title 3"/>
          <p:cNvSpPr txBox="1">
            <a:spLocks/>
          </p:cNvSpPr>
          <p:nvPr/>
        </p:nvSpPr>
        <p:spPr bwMode="auto">
          <a:xfrm>
            <a:off x="386496" y="645477"/>
            <a:ext cx="82264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chemeClr val="bg1">
                    <a:lumMod val="50000"/>
                  </a:schemeClr>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b="1">
                <a:solidFill>
                  <a:srgbClr val="000000"/>
                </a:solidFill>
                <a:latin typeface="Times New Roman" pitchFamily="18" charset="0"/>
              </a:defRPr>
            </a:lvl2pPr>
            <a:lvl3pPr algn="l" rtl="0" eaLnBrk="0" fontAlgn="base" hangingPunct="0">
              <a:spcBef>
                <a:spcPct val="0"/>
              </a:spcBef>
              <a:spcAft>
                <a:spcPct val="0"/>
              </a:spcAft>
              <a:defRPr sz="4200" b="1">
                <a:solidFill>
                  <a:srgbClr val="000000"/>
                </a:solidFill>
                <a:latin typeface="Times New Roman" pitchFamily="18" charset="0"/>
              </a:defRPr>
            </a:lvl3pPr>
            <a:lvl4pPr algn="l" rtl="0" eaLnBrk="0" fontAlgn="base" hangingPunct="0">
              <a:spcBef>
                <a:spcPct val="0"/>
              </a:spcBef>
              <a:spcAft>
                <a:spcPct val="0"/>
              </a:spcAft>
              <a:defRPr sz="4200" b="1">
                <a:solidFill>
                  <a:srgbClr val="000000"/>
                </a:solidFill>
                <a:latin typeface="Times New Roman" pitchFamily="18" charset="0"/>
              </a:defRPr>
            </a:lvl4pPr>
            <a:lvl5pPr algn="l" rtl="0" eaLnBrk="0" fontAlgn="base" hangingPunct="0">
              <a:spcBef>
                <a:spcPct val="0"/>
              </a:spcBef>
              <a:spcAft>
                <a:spcPct val="0"/>
              </a:spcAft>
              <a:defRPr sz="4200" b="1">
                <a:solidFill>
                  <a:srgbClr val="000000"/>
                </a:solidFill>
                <a:latin typeface="Times New Roman" pitchFamily="18" charset="0"/>
              </a:defRPr>
            </a:lvl5pPr>
            <a:lvl6pPr marL="457200" algn="l" rtl="0" eaLnBrk="0" fontAlgn="base" hangingPunct="0">
              <a:spcBef>
                <a:spcPct val="0"/>
              </a:spcBef>
              <a:spcAft>
                <a:spcPct val="0"/>
              </a:spcAft>
              <a:defRPr sz="4200" b="1">
                <a:solidFill>
                  <a:srgbClr val="000000"/>
                </a:solidFill>
                <a:latin typeface="Times New Roman" pitchFamily="18" charset="0"/>
              </a:defRPr>
            </a:lvl6pPr>
            <a:lvl7pPr marL="914400" algn="l" rtl="0" eaLnBrk="0" fontAlgn="base" hangingPunct="0">
              <a:spcBef>
                <a:spcPct val="0"/>
              </a:spcBef>
              <a:spcAft>
                <a:spcPct val="0"/>
              </a:spcAft>
              <a:defRPr sz="4200" b="1">
                <a:solidFill>
                  <a:srgbClr val="000000"/>
                </a:solidFill>
                <a:latin typeface="Times New Roman" pitchFamily="18" charset="0"/>
              </a:defRPr>
            </a:lvl7pPr>
            <a:lvl8pPr marL="1371600" algn="l" rtl="0" eaLnBrk="0" fontAlgn="base" hangingPunct="0">
              <a:spcBef>
                <a:spcPct val="0"/>
              </a:spcBef>
              <a:spcAft>
                <a:spcPct val="0"/>
              </a:spcAft>
              <a:defRPr sz="4200" b="1">
                <a:solidFill>
                  <a:srgbClr val="000000"/>
                </a:solidFill>
                <a:latin typeface="Times New Roman" pitchFamily="18" charset="0"/>
              </a:defRPr>
            </a:lvl8pPr>
            <a:lvl9pPr marL="1828800" algn="l" rtl="0" eaLnBrk="0" fontAlgn="base" hangingPunct="0">
              <a:spcBef>
                <a:spcPct val="0"/>
              </a:spcBef>
              <a:spcAft>
                <a:spcPct val="0"/>
              </a:spcAft>
              <a:defRPr sz="4200" b="1">
                <a:solidFill>
                  <a:srgbClr val="000000"/>
                </a:solidFill>
                <a:latin typeface="Times New Roman" pitchFamily="18" charset="0"/>
              </a:defRPr>
            </a:lvl9pPr>
          </a:lstStyle>
          <a:p>
            <a:r>
              <a:rPr lang="en-US" sz="3600" dirty="0" smtClean="0">
                <a:solidFill>
                  <a:schemeClr val="accent4">
                    <a:lumMod val="10000"/>
                  </a:schemeClr>
                </a:solidFill>
                <a:latin typeface="+mj-lt"/>
              </a:rPr>
              <a:t>Carrier Conveyance Contamination</a:t>
            </a:r>
          </a:p>
          <a:p>
            <a:r>
              <a:rPr lang="en-US" sz="3200" dirty="0" smtClean="0">
                <a:solidFill>
                  <a:schemeClr val="accent4">
                    <a:lumMod val="10000"/>
                  </a:schemeClr>
                </a:solidFill>
                <a:latin typeface="+mj-lt"/>
              </a:rPr>
              <a:t>Enforcement</a:t>
            </a:r>
            <a:endParaRPr lang="en-US" sz="3200" dirty="0">
              <a:solidFill>
                <a:schemeClr val="accent4">
                  <a:lumMod val="10000"/>
                </a:schemeClr>
              </a:solidFill>
              <a:latin typeface="+mj-lt"/>
            </a:endParaRPr>
          </a:p>
        </p:txBody>
      </p:sp>
      <p:grpSp>
        <p:nvGrpSpPr>
          <p:cNvPr id="50" name="Group 49"/>
          <p:cNvGrpSpPr/>
          <p:nvPr/>
        </p:nvGrpSpPr>
        <p:grpSpPr>
          <a:xfrm>
            <a:off x="614647" y="4800600"/>
            <a:ext cx="2128553" cy="924113"/>
            <a:chOff x="533400" y="685800"/>
            <a:chExt cx="2438400" cy="1155142"/>
          </a:xfrm>
        </p:grpSpPr>
        <p:sp>
          <p:nvSpPr>
            <p:cNvPr id="51" name="Rounded Rectangle 50"/>
            <p:cNvSpPr/>
            <p:nvPr/>
          </p:nvSpPr>
          <p:spPr bwMode="auto">
            <a:xfrm>
              <a:off x="533400" y="685800"/>
              <a:ext cx="2438400" cy="1143000"/>
            </a:xfrm>
            <a:prstGeom prst="roundRect">
              <a:avLst/>
            </a:prstGeom>
            <a:noFill/>
            <a:ln w="9525" cap="flat" cmpd="sng" algn="ctr">
              <a:solidFill>
                <a:schemeClr val="accent4">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52" name="TextBox 51"/>
            <p:cNvSpPr txBox="1"/>
            <p:nvPr/>
          </p:nvSpPr>
          <p:spPr>
            <a:xfrm>
              <a:off x="533400" y="686778"/>
              <a:ext cx="2438399" cy="1154164"/>
            </a:xfrm>
            <a:prstGeom prst="rect">
              <a:avLst/>
            </a:prstGeom>
            <a:noFill/>
          </p:spPr>
          <p:txBody>
            <a:bodyPr wrap="square" rtlCol="0">
              <a:spAutoFit/>
            </a:bodyPr>
            <a:lstStyle/>
            <a:p>
              <a:pPr algn="ctr"/>
              <a:r>
                <a:rPr lang="en-US" dirty="0" smtClean="0">
                  <a:solidFill>
                    <a:schemeClr val="accent4">
                      <a:lumMod val="10000"/>
                    </a:schemeClr>
                  </a:solidFill>
                </a:rPr>
                <a:t>EAN Issued and Shipment is Re-Exported</a:t>
              </a:r>
              <a:endParaRPr lang="en-US" dirty="0">
                <a:solidFill>
                  <a:schemeClr val="accent4">
                    <a:lumMod val="10000"/>
                  </a:schemeClr>
                </a:solidFill>
              </a:endParaRPr>
            </a:p>
          </p:txBody>
        </p:sp>
      </p:grpSp>
      <p:sp>
        <p:nvSpPr>
          <p:cNvPr id="53" name="Down Arrow 52"/>
          <p:cNvSpPr/>
          <p:nvPr/>
        </p:nvSpPr>
        <p:spPr bwMode="auto">
          <a:xfrm>
            <a:off x="7162800" y="4112062"/>
            <a:ext cx="310242" cy="536138"/>
          </a:xfrm>
          <a:prstGeom prst="downArrow">
            <a:avLst/>
          </a:prstGeom>
          <a:solidFill>
            <a:schemeClr val="accent5">
              <a:lumMod val="10000"/>
            </a:schemeClr>
          </a:solidFill>
          <a:ln w="9525"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54" name="Down Arrow 53"/>
          <p:cNvSpPr/>
          <p:nvPr/>
        </p:nvSpPr>
        <p:spPr bwMode="auto">
          <a:xfrm rot="18323883" flipH="1">
            <a:off x="6543317" y="2305197"/>
            <a:ext cx="310242" cy="509806"/>
          </a:xfrm>
          <a:prstGeom prst="downArrow">
            <a:avLst/>
          </a:prstGeom>
          <a:solidFill>
            <a:schemeClr val="accent5">
              <a:lumMod val="10000"/>
            </a:schemeClr>
          </a:solidFill>
          <a:ln w="9525"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grpSp>
        <p:nvGrpSpPr>
          <p:cNvPr id="55" name="Group 54"/>
          <p:cNvGrpSpPr/>
          <p:nvPr/>
        </p:nvGrpSpPr>
        <p:grpSpPr>
          <a:xfrm>
            <a:off x="3510247" y="2962088"/>
            <a:ext cx="2128553" cy="924112"/>
            <a:chOff x="533400" y="685800"/>
            <a:chExt cx="2438400" cy="1155141"/>
          </a:xfrm>
        </p:grpSpPr>
        <p:sp>
          <p:nvSpPr>
            <p:cNvPr id="56" name="Rounded Rectangle 55"/>
            <p:cNvSpPr/>
            <p:nvPr/>
          </p:nvSpPr>
          <p:spPr bwMode="auto">
            <a:xfrm>
              <a:off x="533400" y="685800"/>
              <a:ext cx="2438400" cy="1143000"/>
            </a:xfrm>
            <a:prstGeom prst="roundRect">
              <a:avLst/>
            </a:prstGeom>
            <a:noFill/>
            <a:ln w="9525" cap="flat" cmpd="sng" algn="ctr">
              <a:solidFill>
                <a:schemeClr val="accent4">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57" name="TextBox 56"/>
            <p:cNvSpPr txBox="1"/>
            <p:nvPr/>
          </p:nvSpPr>
          <p:spPr>
            <a:xfrm>
              <a:off x="533400" y="686778"/>
              <a:ext cx="2438399" cy="1154163"/>
            </a:xfrm>
            <a:prstGeom prst="rect">
              <a:avLst/>
            </a:prstGeom>
            <a:noFill/>
          </p:spPr>
          <p:txBody>
            <a:bodyPr wrap="square" rtlCol="0">
              <a:spAutoFit/>
            </a:bodyPr>
            <a:lstStyle/>
            <a:p>
              <a:pPr algn="ctr"/>
              <a:r>
                <a:rPr lang="en-US" dirty="0" smtClean="0">
                  <a:solidFill>
                    <a:schemeClr val="accent4">
                      <a:lumMod val="10000"/>
                    </a:schemeClr>
                  </a:solidFill>
                </a:rPr>
                <a:t>Contaminant Identified and Requires No Action</a:t>
              </a:r>
              <a:endParaRPr lang="en-US" dirty="0">
                <a:solidFill>
                  <a:schemeClr val="accent4">
                    <a:lumMod val="10000"/>
                  </a:schemeClr>
                </a:solidFill>
              </a:endParaRPr>
            </a:p>
          </p:txBody>
        </p:sp>
      </p:grpSp>
      <p:sp>
        <p:nvSpPr>
          <p:cNvPr id="58" name="Down Arrow 57"/>
          <p:cNvSpPr/>
          <p:nvPr/>
        </p:nvSpPr>
        <p:spPr bwMode="auto">
          <a:xfrm>
            <a:off x="4343400" y="2438400"/>
            <a:ext cx="310242" cy="469327"/>
          </a:xfrm>
          <a:prstGeom prst="downArrow">
            <a:avLst/>
          </a:prstGeom>
          <a:solidFill>
            <a:schemeClr val="accent5">
              <a:lumMod val="10000"/>
            </a:schemeClr>
          </a:solidFill>
          <a:ln w="9525"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grpSp>
        <p:nvGrpSpPr>
          <p:cNvPr id="59" name="Group 58"/>
          <p:cNvGrpSpPr/>
          <p:nvPr/>
        </p:nvGrpSpPr>
        <p:grpSpPr>
          <a:xfrm>
            <a:off x="6253447" y="2971800"/>
            <a:ext cx="2128553" cy="924113"/>
            <a:chOff x="533400" y="685800"/>
            <a:chExt cx="2438400" cy="1155142"/>
          </a:xfrm>
        </p:grpSpPr>
        <p:sp>
          <p:nvSpPr>
            <p:cNvPr id="60" name="Rounded Rectangle 59"/>
            <p:cNvSpPr/>
            <p:nvPr/>
          </p:nvSpPr>
          <p:spPr bwMode="auto">
            <a:xfrm>
              <a:off x="533400" y="685800"/>
              <a:ext cx="2438400" cy="1143000"/>
            </a:xfrm>
            <a:prstGeom prst="roundRect">
              <a:avLst/>
            </a:prstGeom>
            <a:noFill/>
            <a:ln w="9525" cap="flat" cmpd="sng" algn="ctr">
              <a:solidFill>
                <a:schemeClr val="accent4">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61" name="TextBox 60"/>
            <p:cNvSpPr txBox="1"/>
            <p:nvPr/>
          </p:nvSpPr>
          <p:spPr>
            <a:xfrm>
              <a:off x="533400" y="686778"/>
              <a:ext cx="2438399" cy="1154164"/>
            </a:xfrm>
            <a:prstGeom prst="rect">
              <a:avLst/>
            </a:prstGeom>
            <a:noFill/>
          </p:spPr>
          <p:txBody>
            <a:bodyPr wrap="square" rtlCol="0">
              <a:spAutoFit/>
            </a:bodyPr>
            <a:lstStyle/>
            <a:p>
              <a:pPr algn="ctr"/>
              <a:r>
                <a:rPr lang="en-US" dirty="0" smtClean="0">
                  <a:solidFill>
                    <a:schemeClr val="accent4">
                      <a:lumMod val="10000"/>
                    </a:schemeClr>
                  </a:solidFill>
                </a:rPr>
                <a:t>Contaminant Identified and Requires Action</a:t>
              </a:r>
              <a:endParaRPr lang="en-US" dirty="0">
                <a:solidFill>
                  <a:schemeClr val="accent4">
                    <a:lumMod val="10000"/>
                  </a:schemeClr>
                </a:solidFill>
              </a:endParaRPr>
            </a:p>
          </p:txBody>
        </p:sp>
      </p:grpSp>
      <p:grpSp>
        <p:nvGrpSpPr>
          <p:cNvPr id="62" name="Group 61"/>
          <p:cNvGrpSpPr/>
          <p:nvPr/>
        </p:nvGrpSpPr>
        <p:grpSpPr>
          <a:xfrm>
            <a:off x="6405847" y="4800600"/>
            <a:ext cx="2128553" cy="924112"/>
            <a:chOff x="533400" y="685800"/>
            <a:chExt cx="2438400" cy="1155141"/>
          </a:xfrm>
        </p:grpSpPr>
        <p:sp>
          <p:nvSpPr>
            <p:cNvPr id="63" name="Rounded Rectangle 62"/>
            <p:cNvSpPr/>
            <p:nvPr/>
          </p:nvSpPr>
          <p:spPr bwMode="auto">
            <a:xfrm>
              <a:off x="533400" y="685800"/>
              <a:ext cx="2438400" cy="1143000"/>
            </a:xfrm>
            <a:prstGeom prst="roundRect">
              <a:avLst/>
            </a:prstGeom>
            <a:noFill/>
            <a:ln w="9525" cap="flat" cmpd="sng" algn="ctr">
              <a:solidFill>
                <a:schemeClr val="accent4">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64" name="TextBox 63"/>
            <p:cNvSpPr txBox="1"/>
            <p:nvPr/>
          </p:nvSpPr>
          <p:spPr>
            <a:xfrm>
              <a:off x="533400" y="686778"/>
              <a:ext cx="2438399" cy="1154163"/>
            </a:xfrm>
            <a:prstGeom prst="rect">
              <a:avLst/>
            </a:prstGeom>
            <a:noFill/>
          </p:spPr>
          <p:txBody>
            <a:bodyPr wrap="square" rtlCol="0">
              <a:spAutoFit/>
            </a:bodyPr>
            <a:lstStyle/>
            <a:p>
              <a:pPr algn="ctr"/>
              <a:r>
                <a:rPr lang="en-US" dirty="0" smtClean="0">
                  <a:solidFill>
                    <a:schemeClr val="accent4">
                      <a:lumMod val="10000"/>
                    </a:schemeClr>
                  </a:solidFill>
                </a:rPr>
                <a:t>EAN Issued for Treatment or Re-Exportation</a:t>
              </a:r>
              <a:endParaRPr lang="en-US" dirty="0">
                <a:solidFill>
                  <a:schemeClr val="accent4">
                    <a:lumMod val="10000"/>
                  </a:schemeClr>
                </a:solidFill>
              </a:endParaRPr>
            </a:p>
          </p:txBody>
        </p:sp>
      </p:grpSp>
      <p:sp>
        <p:nvSpPr>
          <p:cNvPr id="65" name="Down Arrow 64"/>
          <p:cNvSpPr/>
          <p:nvPr/>
        </p:nvSpPr>
        <p:spPr bwMode="auto">
          <a:xfrm>
            <a:off x="4343400" y="4112062"/>
            <a:ext cx="310242" cy="536138"/>
          </a:xfrm>
          <a:prstGeom prst="downArrow">
            <a:avLst/>
          </a:prstGeom>
          <a:solidFill>
            <a:schemeClr val="accent5">
              <a:lumMod val="10000"/>
            </a:schemeClr>
          </a:solidFill>
          <a:ln w="9525"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grpSp>
        <p:nvGrpSpPr>
          <p:cNvPr id="66" name="Group 65"/>
          <p:cNvGrpSpPr/>
          <p:nvPr/>
        </p:nvGrpSpPr>
        <p:grpSpPr>
          <a:xfrm>
            <a:off x="3586447" y="4818965"/>
            <a:ext cx="2128553" cy="924114"/>
            <a:chOff x="533400" y="685800"/>
            <a:chExt cx="2438400" cy="1155143"/>
          </a:xfrm>
        </p:grpSpPr>
        <p:sp>
          <p:nvSpPr>
            <p:cNvPr id="67" name="Rounded Rectangle 66"/>
            <p:cNvSpPr/>
            <p:nvPr/>
          </p:nvSpPr>
          <p:spPr bwMode="auto">
            <a:xfrm>
              <a:off x="533400" y="685800"/>
              <a:ext cx="2438400" cy="1143000"/>
            </a:xfrm>
            <a:prstGeom prst="roundRect">
              <a:avLst/>
            </a:prstGeom>
            <a:noFill/>
            <a:ln w="9525" cap="flat" cmpd="sng" algn="ctr">
              <a:solidFill>
                <a:schemeClr val="accent4">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68" name="TextBox 67"/>
            <p:cNvSpPr txBox="1"/>
            <p:nvPr/>
          </p:nvSpPr>
          <p:spPr>
            <a:xfrm>
              <a:off x="533400" y="686778"/>
              <a:ext cx="2438399" cy="1154165"/>
            </a:xfrm>
            <a:prstGeom prst="rect">
              <a:avLst/>
            </a:prstGeom>
            <a:noFill/>
          </p:spPr>
          <p:txBody>
            <a:bodyPr wrap="square" rtlCol="0">
              <a:spAutoFit/>
            </a:bodyPr>
            <a:lstStyle/>
            <a:p>
              <a:pPr algn="ctr"/>
              <a:r>
                <a:rPr lang="en-US" dirty="0">
                  <a:solidFill>
                    <a:schemeClr val="accent4">
                      <a:lumMod val="10000"/>
                    </a:schemeClr>
                  </a:solidFill>
                </a:rPr>
                <a:t>Conveyance Released into Commerce</a:t>
              </a:r>
            </a:p>
          </p:txBody>
        </p:sp>
      </p:grpSp>
      <p:sp>
        <p:nvSpPr>
          <p:cNvPr id="75" name="Footer Placeholder 1"/>
          <p:cNvSpPr>
            <a:spLocks noGrp="1"/>
          </p:cNvSpPr>
          <p:nvPr>
            <p:ph type="ftr" sz="quarter" idx="11"/>
          </p:nvPr>
        </p:nvSpPr>
        <p:spPr>
          <a:xfrm>
            <a:off x="3124200" y="6278562"/>
            <a:ext cx="2895600" cy="427038"/>
          </a:xfrm>
        </p:spPr>
        <p:txBody>
          <a:bodyPr/>
          <a:lstStyle/>
          <a:p>
            <a:pPr algn="ctr">
              <a:defRPr/>
            </a:pPr>
            <a:r>
              <a:rPr lang="en-US" dirty="0" smtClean="0">
                <a:solidFill>
                  <a:schemeClr val="bg1">
                    <a:lumMod val="50000"/>
                  </a:schemeClr>
                </a:solidFill>
              </a:rPr>
              <a:t>Mikel </a:t>
            </a:r>
            <a:r>
              <a:rPr lang="en-US" dirty="0" err="1" smtClean="0">
                <a:solidFill>
                  <a:schemeClr val="bg1">
                    <a:lumMod val="50000"/>
                  </a:schemeClr>
                </a:solidFill>
              </a:rPr>
              <a:t>Tookes</a:t>
            </a:r>
            <a:r>
              <a:rPr lang="en-US" dirty="0" smtClean="0">
                <a:solidFill>
                  <a:schemeClr val="bg1">
                    <a:lumMod val="50000"/>
                  </a:schemeClr>
                </a:solidFill>
              </a:rPr>
              <a:t> </a:t>
            </a:r>
          </a:p>
          <a:p>
            <a:pPr algn="ctr">
              <a:defRPr/>
            </a:pPr>
            <a:r>
              <a:rPr lang="en-US" dirty="0" smtClean="0">
                <a:solidFill>
                  <a:schemeClr val="bg1">
                    <a:lumMod val="50000"/>
                  </a:schemeClr>
                </a:solidFill>
              </a:rPr>
              <a:t>Deputy Executive Director</a:t>
            </a:r>
            <a:endParaRPr lang="en-US" dirty="0">
              <a:solidFill>
                <a:schemeClr val="bg1">
                  <a:lumMod val="50000"/>
                </a:schemeClr>
              </a:solidFill>
            </a:endParaRPr>
          </a:p>
        </p:txBody>
      </p:sp>
      <p:grpSp>
        <p:nvGrpSpPr>
          <p:cNvPr id="77" name="Group 76"/>
          <p:cNvGrpSpPr/>
          <p:nvPr/>
        </p:nvGrpSpPr>
        <p:grpSpPr>
          <a:xfrm>
            <a:off x="3273907" y="1214881"/>
            <a:ext cx="2517293" cy="1147319"/>
            <a:chOff x="533400" y="685799"/>
            <a:chExt cx="2438400" cy="1143000"/>
          </a:xfrm>
          <a:effectLst/>
        </p:grpSpPr>
        <p:sp>
          <p:nvSpPr>
            <p:cNvPr id="78" name="Rounded Rectangle 77"/>
            <p:cNvSpPr/>
            <p:nvPr/>
          </p:nvSpPr>
          <p:spPr bwMode="auto">
            <a:xfrm>
              <a:off x="533400" y="685799"/>
              <a:ext cx="2438400" cy="1143000"/>
            </a:xfrm>
            <a:prstGeom prst="roundRect">
              <a:avLst/>
            </a:prstGeom>
            <a:noFill/>
            <a:ln w="9525" cap="flat" cmpd="sng" algn="ctr">
              <a:solidFill>
                <a:schemeClr val="accent4">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smtClean="0">
                <a:ln>
                  <a:noFill/>
                </a:ln>
                <a:solidFill>
                  <a:srgbClr val="000000"/>
                </a:solidFill>
                <a:effectLst/>
                <a:latin typeface="Times New Roman" pitchFamily="18" charset="0"/>
              </a:endParaRPr>
            </a:p>
          </p:txBody>
        </p:sp>
        <p:sp>
          <p:nvSpPr>
            <p:cNvPr id="79" name="TextBox 78"/>
            <p:cNvSpPr txBox="1"/>
            <p:nvPr/>
          </p:nvSpPr>
          <p:spPr>
            <a:xfrm>
              <a:off x="533401" y="736743"/>
              <a:ext cx="2438399" cy="1011840"/>
            </a:xfrm>
            <a:prstGeom prst="rect">
              <a:avLst/>
            </a:prstGeom>
            <a:noFill/>
          </p:spPr>
          <p:txBody>
            <a:bodyPr wrap="square" rtlCol="0">
              <a:spAutoFit/>
            </a:bodyPr>
            <a:lstStyle/>
            <a:p>
              <a:pPr algn="ctr"/>
              <a:r>
                <a:rPr lang="en-US" sz="2000" b="1" dirty="0" smtClean="0">
                  <a:solidFill>
                    <a:schemeClr val="accent4">
                      <a:lumMod val="10000"/>
                    </a:schemeClr>
                  </a:solidFill>
                </a:rPr>
                <a:t>Shipment on Hold- Waiting for Final Identification</a:t>
              </a:r>
              <a:endParaRPr lang="en-US" sz="2000" b="1" dirty="0">
                <a:solidFill>
                  <a:schemeClr val="accent4">
                    <a:lumMod val="10000"/>
                  </a:schemeClr>
                </a:solidFill>
              </a:endParaRPr>
            </a:p>
          </p:txBody>
        </p:sp>
      </p:grpSp>
      <p:sp>
        <p:nvSpPr>
          <p:cNvPr id="80" name="Slide Number Placeholder 2"/>
          <p:cNvSpPr>
            <a:spLocks noGrp="1"/>
          </p:cNvSpPr>
          <p:nvPr>
            <p:ph type="sldNum" sz="quarter" idx="10"/>
          </p:nvPr>
        </p:nvSpPr>
        <p:spPr>
          <a:xfrm>
            <a:off x="4495800" y="6657201"/>
            <a:ext cx="457200" cy="276999"/>
          </a:xfrm>
        </p:spPr>
        <p:txBody>
          <a:bodyPr/>
          <a:lstStyle/>
          <a:p>
            <a:pPr>
              <a:defRPr/>
            </a:pPr>
            <a:fld id="{63C092FC-CC3B-4652-A803-06C12E48E9C4}" type="slidenum">
              <a:rPr lang="en-US" smtClean="0">
                <a:solidFill>
                  <a:schemeClr val="bg1">
                    <a:lumMod val="50000"/>
                  </a:schemeClr>
                </a:solidFill>
              </a:rPr>
              <a:pPr>
                <a:defRPr/>
              </a:pPr>
              <a:t>9</a:t>
            </a:fld>
            <a:endParaRPr lang="en-US" dirty="0">
              <a:solidFill>
                <a:schemeClr val="bg1">
                  <a:lumMod val="50000"/>
                </a:schemeClr>
              </a:solidFill>
            </a:endParaRPr>
          </a:p>
        </p:txBody>
      </p:sp>
    </p:spTree>
    <p:extLst>
      <p:ext uri="{BB962C8B-B14F-4D97-AF65-F5344CB8AC3E}">
        <p14:creationId xmlns:p14="http://schemas.microsoft.com/office/powerpoint/2010/main" val="2770060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HS_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
      <a:majorFont>
        <a:latin typeface="Times New Roman"/>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800" b="1"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800" b="1"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HS_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
      <a:majorFont>
        <a:latin typeface="Times New Roman"/>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800" b="1"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800" b="1"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2232</TotalTime>
  <Words>1248</Words>
  <Application>Microsoft Office PowerPoint</Application>
  <PresentationFormat>On-screen Show (4:3)</PresentationFormat>
  <Paragraphs>266</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DHS_Template</vt:lpstr>
      <vt:lpstr>1_DHS_Template</vt:lpstr>
      <vt:lpstr> Carrier Conveyance Contamination Initiative  Mikel Tookes Deputy Executive Director Agriculture Programs and Trade Liaison March 18,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Customs &amp; Border Protection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Authorized User</dc:creator>
  <cp:lastModifiedBy>Auriemma</cp:lastModifiedBy>
  <cp:revision>210</cp:revision>
  <cp:lastPrinted>2014-03-11T19:10:48Z</cp:lastPrinted>
  <dcterms:created xsi:type="dcterms:W3CDTF">2014-02-20T18:41:40Z</dcterms:created>
  <dcterms:modified xsi:type="dcterms:W3CDTF">2014-03-26T19:41:25Z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